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0"/>
  </p:notesMasterIdLst>
  <p:sldIdLst>
    <p:sldId id="256" r:id="rId2"/>
    <p:sldId id="292" r:id="rId3"/>
    <p:sldId id="257" r:id="rId4"/>
    <p:sldId id="291" r:id="rId5"/>
    <p:sldId id="258" r:id="rId6"/>
    <p:sldId id="268" r:id="rId7"/>
    <p:sldId id="294" r:id="rId8"/>
    <p:sldId id="299" r:id="rId9"/>
    <p:sldId id="302" r:id="rId10"/>
    <p:sldId id="301" r:id="rId11"/>
    <p:sldId id="287" r:id="rId12"/>
    <p:sldId id="303" r:id="rId13"/>
    <p:sldId id="297" r:id="rId14"/>
    <p:sldId id="295" r:id="rId15"/>
    <p:sldId id="296" r:id="rId16"/>
    <p:sldId id="293" r:id="rId17"/>
    <p:sldId id="281" r:id="rId18"/>
    <p:sldId id="27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005" autoAdjust="0"/>
  </p:normalViewPr>
  <p:slideViewPr>
    <p:cSldViewPr snapToGrid="0" snapToObjects="1">
      <p:cViewPr>
        <p:scale>
          <a:sx n="100" d="100"/>
          <a:sy n="100" d="100"/>
        </p:scale>
        <p:origin x="258" y="31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7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This comprehensive presentation provides detailed analysis of crime patterns in York Region from 2020-2025, with advanced forecasting through 2027. Based on 299,984 crime records, we identify key trends, temporal patterns, predictive insights, and strategic recommendations for law enforcement and community safety initiatives.</a:t>
            </a:r>
            <a:br>
              <a:rPr lang="en-CA" dirty="0"/>
            </a:br>
            <a:br>
              <a:rPr lang="en-CA" dirty="0"/>
            </a:br>
            <a:r>
              <a:rPr lang="en-CA" sz="1200" b="0" i="0" kern="1200" dirty="0">
                <a:solidFill>
                  <a:schemeClr val="tx1"/>
                </a:solidFill>
                <a:effectLst/>
                <a:latin typeface="+mn-lt"/>
                <a:ea typeface="+mn-ea"/>
                <a:cs typeface="+mn-cs"/>
              </a:rPr>
              <a:t>The presentation tells a data-driven story:</a:t>
            </a:r>
          </a:p>
          <a:p>
            <a:r>
              <a:rPr lang="en-CA" sz="1200" b="1" i="0" kern="1200" dirty="0">
                <a:solidFill>
                  <a:schemeClr val="tx1"/>
                </a:solidFill>
                <a:effectLst/>
                <a:latin typeface="+mn-lt"/>
                <a:ea typeface="+mn-ea"/>
                <a:cs typeface="+mn-cs"/>
              </a:rPr>
              <a:t>The Problem:</a:t>
            </a:r>
            <a:r>
              <a:rPr lang="en-CA" sz="1200" b="0" i="0" kern="1200" dirty="0">
                <a:solidFill>
                  <a:schemeClr val="tx1"/>
                </a:solidFill>
                <a:effectLst/>
                <a:latin typeface="+mn-lt"/>
                <a:ea typeface="+mn-ea"/>
                <a:cs typeface="+mn-cs"/>
              </a:rPr>
              <a:t> A massive, anomalous crime surge in 2024, concentrated in District 4 (Vaughan).</a:t>
            </a:r>
          </a:p>
          <a:p>
            <a:r>
              <a:rPr lang="en-CA" sz="1200" b="1" i="0" kern="1200" dirty="0">
                <a:solidFill>
                  <a:schemeClr val="tx1"/>
                </a:solidFill>
                <a:effectLst/>
                <a:latin typeface="+mn-lt"/>
                <a:ea typeface="+mn-ea"/>
                <a:cs typeface="+mn-cs"/>
              </a:rPr>
              <a:t>The Root Cause:</a:t>
            </a:r>
            <a:r>
              <a:rPr lang="en-CA" sz="1200" b="0" i="0" kern="1200" dirty="0">
                <a:solidFill>
                  <a:schemeClr val="tx1"/>
                </a:solidFill>
                <a:effectLst/>
                <a:latin typeface="+mn-lt"/>
                <a:ea typeface="+mn-ea"/>
                <a:cs typeface="+mn-cs"/>
              </a:rPr>
              <a:t> This surge is driven by specific factors like organized crime and gun violence, which is exacerbated by a critical staffing crisis.</a:t>
            </a:r>
          </a:p>
          <a:p>
            <a:r>
              <a:rPr lang="en-CA" sz="1200" b="1" i="0" kern="1200" dirty="0">
                <a:solidFill>
                  <a:schemeClr val="tx1"/>
                </a:solidFill>
                <a:effectLst/>
                <a:latin typeface="+mn-lt"/>
                <a:ea typeface="+mn-ea"/>
                <a:cs typeface="+mn-cs"/>
              </a:rPr>
              <a:t>The Diagnosis:</a:t>
            </a:r>
            <a:r>
              <a:rPr lang="en-CA" sz="1200" b="0" i="0" kern="1200" dirty="0">
                <a:solidFill>
                  <a:schemeClr val="tx1"/>
                </a:solidFill>
                <a:effectLst/>
                <a:latin typeface="+mn-lt"/>
                <a:ea typeface="+mn-ea"/>
                <a:cs typeface="+mn-cs"/>
              </a:rPr>
              <a:t> Data analysis reveals predictable crime patterns (temporal, seasonal) but also confirms that the 2024 spike was an unpredictable "shock."</a:t>
            </a:r>
          </a:p>
          <a:p>
            <a:r>
              <a:rPr lang="en-CA" sz="1200" b="1" i="0" kern="1200" dirty="0">
                <a:solidFill>
                  <a:schemeClr val="tx1"/>
                </a:solidFill>
                <a:effectLst/>
                <a:latin typeface="+mn-lt"/>
                <a:ea typeface="+mn-ea"/>
                <a:cs typeface="+mn-cs"/>
              </a:rPr>
              <a:t>The Forecast:</a:t>
            </a:r>
            <a:r>
              <a:rPr lang="en-CA" sz="1200" b="0" i="0" kern="1200" dirty="0">
                <a:solidFill>
                  <a:schemeClr val="tx1"/>
                </a:solidFill>
                <a:effectLst/>
                <a:latin typeface="+mn-lt"/>
                <a:ea typeface="+mn-ea"/>
                <a:cs typeface="+mn-cs"/>
              </a:rPr>
              <a:t> While crime will drop from the 2024 peak, the underlying growth trend will return in 2026 if not addressed.</a:t>
            </a:r>
          </a:p>
          <a:p>
            <a:r>
              <a:rPr lang="en-CA" sz="1200" b="1" i="0" kern="1200" dirty="0">
                <a:solidFill>
                  <a:schemeClr val="tx1"/>
                </a:solidFill>
                <a:effectLst/>
                <a:latin typeface="+mn-lt"/>
                <a:ea typeface="+mn-ea"/>
                <a:cs typeface="+mn-cs"/>
              </a:rPr>
              <a:t>The Solution:</a:t>
            </a:r>
            <a:r>
              <a:rPr lang="en-CA" sz="1200" b="0" i="0" kern="1200" dirty="0">
                <a:solidFill>
                  <a:schemeClr val="tx1"/>
                </a:solidFill>
                <a:effectLst/>
                <a:latin typeface="+mn-lt"/>
                <a:ea typeface="+mn-ea"/>
                <a:cs typeface="+mn-cs"/>
              </a:rPr>
              <a:t> A two-pronged strategy: an </a:t>
            </a:r>
            <a:r>
              <a:rPr lang="en-CA" sz="1200" b="1" i="0" kern="1200" dirty="0">
                <a:solidFill>
                  <a:schemeClr val="tx1"/>
                </a:solidFill>
                <a:effectLst/>
                <a:latin typeface="+mn-lt"/>
                <a:ea typeface="+mn-ea"/>
                <a:cs typeface="+mn-cs"/>
              </a:rPr>
              <a:t>immediate, targeted intervention</a:t>
            </a:r>
            <a:r>
              <a:rPr lang="en-CA" sz="1200" b="0" i="0" kern="1200" dirty="0">
                <a:solidFill>
                  <a:schemeClr val="tx1"/>
                </a:solidFill>
                <a:effectLst/>
                <a:latin typeface="+mn-lt"/>
                <a:ea typeface="+mn-ea"/>
                <a:cs typeface="+mn-cs"/>
              </a:rPr>
              <a:t> in District 4 to combat the crisis, and </a:t>
            </a:r>
            <a:r>
              <a:rPr lang="en-CA" sz="1200" b="1" i="0" kern="1200" dirty="0">
                <a:solidFill>
                  <a:schemeClr val="tx1"/>
                </a:solidFill>
                <a:effectLst/>
                <a:latin typeface="+mn-lt"/>
                <a:ea typeface="+mn-ea"/>
                <a:cs typeface="+mn-cs"/>
              </a:rPr>
              <a:t>long-term, proactive resource planning</a:t>
            </a:r>
            <a:r>
              <a:rPr lang="en-CA" sz="1200" b="0" i="0" kern="1200" dirty="0">
                <a:solidFill>
                  <a:schemeClr val="tx1"/>
                </a:solidFill>
                <a:effectLst/>
                <a:latin typeface="+mn-lt"/>
                <a:ea typeface="+mn-ea"/>
                <a:cs typeface="+mn-cs"/>
              </a:rPr>
              <a:t> based on predictive models to stabilize the future trend.</a:t>
            </a:r>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You'll notice our forecasting model has a low R-squared value. This is not a failure of the model; it is its purpose. This model is designed to capture the predictable, seasonal 'tide' of crime—the summer waves and winter ebbs—which is perfect for long-term resource planning. The spikes it 'misses' are the unpredictable 'storms'—the sudden eruptions from organized crime rings. This is a crucial distinction: we can't forecast a gang shooting, but we </a:t>
            </a:r>
            <a:r>
              <a:rPr lang="en-CA" sz="1200" b="0" i="1" kern="1200" dirty="0">
                <a:solidFill>
                  <a:schemeClr val="tx1"/>
                </a:solidFill>
                <a:effectLst/>
                <a:latin typeface="+mn-lt"/>
                <a:ea typeface="+mn-ea"/>
                <a:cs typeface="+mn-cs"/>
              </a:rPr>
              <a:t>can</a:t>
            </a:r>
            <a:r>
              <a:rPr lang="en-CA" sz="1200" b="0" i="0" kern="1200" dirty="0">
                <a:solidFill>
                  <a:schemeClr val="tx1"/>
                </a:solidFill>
                <a:effectLst/>
                <a:latin typeface="+mn-lt"/>
                <a:ea typeface="+mn-ea"/>
                <a:cs typeface="+mn-cs"/>
              </a:rPr>
              <a:t> forecast the summer weekend it's most likely to occur. That's why our strategy is two-fold: use the model for baseline staffing, and use targeted intelligence and interventions to stop the spikes.</a:t>
            </a:r>
            <a:endParaRPr lang="en-CA" dirty="0"/>
          </a:p>
        </p:txBody>
      </p:sp>
    </p:spTree>
    <p:extLst>
      <p:ext uri="{BB962C8B-B14F-4D97-AF65-F5344CB8AC3E}">
        <p14:creationId xmlns:p14="http://schemas.microsoft.com/office/powerpoint/2010/main" val="3670811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Looking ahead, our forecast is clear. While we don't expect a repeat of the 2024 peak, the underlying systemic pressures never went away. We are forecasting a return to growth in 2026. This is our call to action. We cannot be lulled into a false sense of security by the post-2024 dip. The long-term trend is still pointing upwards, and it demands proactive measures </a:t>
            </a:r>
            <a:r>
              <a:rPr lang="en-CA" sz="1200" b="0" i="1" kern="1200" dirty="0">
                <a:solidFill>
                  <a:schemeClr val="tx1"/>
                </a:solidFill>
                <a:effectLst/>
                <a:latin typeface="+mn-lt"/>
                <a:ea typeface="+mn-ea"/>
                <a:cs typeface="+mn-cs"/>
              </a:rPr>
              <a:t>now</a:t>
            </a:r>
            <a:r>
              <a:rPr lang="en-CA" sz="1200" b="0" i="0" kern="1200" dirty="0">
                <a:solidFill>
                  <a:schemeClr val="tx1"/>
                </a:solidFill>
                <a:effectLst/>
                <a:latin typeface="+mn-lt"/>
                <a:ea typeface="+mn-ea"/>
                <a:cs typeface="+mn-cs"/>
              </a:rPr>
              <a:t>.</a:t>
            </a:r>
            <a:endParaRPr lang="en-CA" dirty="0"/>
          </a:p>
        </p:txBody>
      </p:sp>
    </p:spTree>
    <p:extLst>
      <p:ext uri="{BB962C8B-B14F-4D97-AF65-F5344CB8AC3E}">
        <p14:creationId xmlns:p14="http://schemas.microsoft.com/office/powerpoint/2010/main" val="3941121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CA730-1803-FDF9-4853-C3BA06981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0F01D-C4EF-7C00-53A3-23B416B6D3C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867B145-4AD7-F53E-98E7-D0055589AFE4}"/>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5CF0137F-6132-B452-22B3-BD0B9139C692}"/>
              </a:ext>
            </a:extLst>
          </p:cNvPr>
          <p:cNvSpPr>
            <a:spLocks noGrp="1"/>
          </p:cNvSpPr>
          <p:nvPr>
            <p:ph type="sldNum" sz="quarter" idx="5"/>
          </p:nvPr>
        </p:nvSpPr>
        <p:spPr/>
      </p:sp>
    </p:spTree>
    <p:extLst>
      <p:ext uri="{BB962C8B-B14F-4D97-AF65-F5344CB8AC3E}">
        <p14:creationId xmlns:p14="http://schemas.microsoft.com/office/powerpoint/2010/main" val="4078113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CA" dirty="0"/>
          </a:p>
        </p:txBody>
      </p:sp>
    </p:spTree>
    <p:extLst>
      <p:ext uri="{BB962C8B-B14F-4D97-AF65-F5344CB8AC3E}">
        <p14:creationId xmlns:p14="http://schemas.microsoft.com/office/powerpoint/2010/main" val="603484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This is perhaps the most critical slide. On paper, we have a 95% staffing compliance rate. But this metric is dangerously misleading. It means we meet the bare legal minimum. In reality, our </a:t>
            </a:r>
            <a:r>
              <a:rPr lang="en-CA" sz="1200" b="0" i="1" kern="1200" dirty="0">
                <a:solidFill>
                  <a:schemeClr val="tx1"/>
                </a:solidFill>
                <a:effectLst/>
                <a:latin typeface="+mn-lt"/>
                <a:ea typeface="+mn-ea"/>
                <a:cs typeface="+mn-cs"/>
              </a:rPr>
              <a:t>effective operational readiness</a:t>
            </a:r>
            <a:r>
              <a:rPr lang="en-CA" sz="1200" b="0" i="0" kern="1200" dirty="0">
                <a:solidFill>
                  <a:schemeClr val="tx1"/>
                </a:solidFill>
                <a:effectLst/>
                <a:latin typeface="+mn-lt"/>
                <a:ea typeface="+mn-ea"/>
                <a:cs typeface="+mn-cs"/>
              </a:rPr>
              <a:t> is only 54%. On an average day, nearly half our force is unavailable. We are trying to fight a war at half-strength. And notice this key insight: while crime peaks on Fridays, our vulnerability is actually highest Monday through Thursday due to low officer availability. This mismatch is a critical vulnerability we must solve with strategic scheduling.</a:t>
            </a:r>
            <a:endParaRPr lang="en-CA" dirty="0"/>
          </a:p>
        </p:txBody>
      </p:sp>
    </p:spTree>
    <p:extLst>
      <p:ext uri="{BB962C8B-B14F-4D97-AF65-F5344CB8AC3E}">
        <p14:creationId xmlns:p14="http://schemas.microsoft.com/office/powerpoint/2010/main" val="3455342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AB09-565C-BDB4-7348-71DB1685D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6D687-7351-1C98-0EBC-69072DE484A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18421F1-375B-AAD2-7174-D90F1200E463}"/>
              </a:ext>
            </a:extLst>
          </p:cNvPr>
          <p:cNvSpPr>
            <a:spLocks noGrp="1"/>
          </p:cNvSpPr>
          <p:nvPr>
            <p:ph type="body" sz="quarter" idx="3"/>
          </p:nvPr>
        </p:nvSpPr>
        <p:spPr/>
        <p:txBody>
          <a:bodyPr/>
          <a:lstStyle/>
          <a:p>
            <a:r>
              <a:rPr lang="en-CA" sz="1200" b="0" i="0" kern="1200" dirty="0">
                <a:solidFill>
                  <a:schemeClr val="tx1"/>
                </a:solidFill>
                <a:effectLst/>
                <a:latin typeface="+mn-lt"/>
                <a:ea typeface="+mn-ea"/>
                <a:cs typeface="+mn-cs"/>
              </a:rPr>
              <a:t>So, what is our prescription? It is a dual-pronged plan.</a:t>
            </a:r>
          </a:p>
          <a:p>
            <a:endParaRPr lang="en-CA"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First, we surge immediately.</a:t>
            </a:r>
            <a:r>
              <a:rPr lang="en-CA" sz="1200" b="0" i="0" kern="1200" dirty="0">
                <a:solidFill>
                  <a:schemeClr val="tx1"/>
                </a:solidFill>
                <a:effectLst/>
                <a:latin typeface="+mn-lt"/>
                <a:ea typeface="+mn-ea"/>
                <a:cs typeface="+mn-cs"/>
              </a:rPr>
              <a:t> We must deploy targeted resources to District 4 to combat the clear and present danger of gun violence and organized crime.</a:t>
            </a:r>
          </a:p>
          <a:p>
            <a:endParaRPr lang="en-CA" sz="1200" b="1"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Second, we build for the future.</a:t>
            </a:r>
            <a:r>
              <a:rPr lang="en-CA" sz="1200" b="0" i="0" kern="1200" dirty="0">
                <a:solidFill>
                  <a:schemeClr val="tx1"/>
                </a:solidFill>
                <a:effectLst/>
                <a:latin typeface="+mn-lt"/>
                <a:ea typeface="+mn-ea"/>
                <a:cs typeface="+mn-cs"/>
              </a:rPr>
              <a:t> We use the forecasted decline to implement sustainable prevention and optimization programs.</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We commit to monitoring our progress through this very data-driven framework, with quarterly reviews. Our measure of success is clear: a reduction in District 4's risk score and the disruption of the organized crime networks driving this crisis.</a:t>
            </a:r>
          </a:p>
        </p:txBody>
      </p:sp>
      <p:sp>
        <p:nvSpPr>
          <p:cNvPr id="4" name="Slide Number Placeholder 3">
            <a:extLst>
              <a:ext uri="{FF2B5EF4-FFF2-40B4-BE49-F238E27FC236}">
                <a16:creationId xmlns:a16="http://schemas.microsoft.com/office/drawing/2014/main" id="{3C3D0A89-7B6B-3723-C398-350B8EDF49C2}"/>
              </a:ext>
            </a:extLst>
          </p:cNvPr>
          <p:cNvSpPr>
            <a:spLocks noGrp="1"/>
          </p:cNvSpPr>
          <p:nvPr>
            <p:ph type="sldNum" sz="quarter" idx="5"/>
          </p:nvPr>
        </p:nvSpPr>
        <p:spPr/>
      </p:sp>
    </p:spTree>
    <p:extLst>
      <p:ext uri="{BB962C8B-B14F-4D97-AF65-F5344CB8AC3E}">
        <p14:creationId xmlns:p14="http://schemas.microsoft.com/office/powerpoint/2010/main" val="3815871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1FA40-C2C6-E2D9-2628-25F3D06C1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D0DD-31AE-C5AD-DCF4-17A7DE43E4E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44D8AB0-46B8-A1C2-4B3D-D4488F71D3D3}"/>
              </a:ext>
            </a:extLst>
          </p:cNvPr>
          <p:cNvSpPr>
            <a:spLocks noGrp="1"/>
          </p:cNvSpPr>
          <p:nvPr>
            <p:ph type="body" sz="quarter" idx="3"/>
          </p:nvPr>
        </p:nvSpPr>
        <p:spPr/>
        <p:txBody>
          <a:bodyPr/>
          <a:lstStyle/>
          <a:p>
            <a:r>
              <a:rPr lang="en-CA" sz="1200" b="0" i="0" kern="1200" dirty="0">
                <a:solidFill>
                  <a:schemeClr val="tx1"/>
                </a:solidFill>
                <a:effectLst/>
                <a:latin typeface="+mn-lt"/>
                <a:ea typeface="+mn-ea"/>
                <a:cs typeface="+mn-cs"/>
              </a:rPr>
              <a:t>This concludes our presentation. The full analysis, including all data and code, is available for your review on GitHub. We are confident that this data-driven approach provides a clear and actionable path forward. Thank you. We are now ready for your questions.</a:t>
            </a:r>
            <a:endParaRPr dirty="0"/>
          </a:p>
        </p:txBody>
      </p:sp>
      <p:sp>
        <p:nvSpPr>
          <p:cNvPr id="4" name="Slide Number Placeholder 3">
            <a:extLst>
              <a:ext uri="{FF2B5EF4-FFF2-40B4-BE49-F238E27FC236}">
                <a16:creationId xmlns:a16="http://schemas.microsoft.com/office/drawing/2014/main" id="{80022B6D-E905-4337-9792-A4F15278CF69}"/>
              </a:ext>
            </a:extLst>
          </p:cNvPr>
          <p:cNvSpPr>
            <a:spLocks noGrp="1"/>
          </p:cNvSpPr>
          <p:nvPr>
            <p:ph type="sldNum" sz="quarter" idx="5"/>
          </p:nvPr>
        </p:nvSpPr>
        <p:spPr/>
      </p:sp>
    </p:spTree>
    <p:extLst>
      <p:ext uri="{BB962C8B-B14F-4D97-AF65-F5344CB8AC3E}">
        <p14:creationId xmlns:p14="http://schemas.microsoft.com/office/powerpoint/2010/main" val="329155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0F1B-667F-3CCE-43F3-6BF3CA2A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837DF-CF87-B1DC-AF0E-6187AA1063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6529B64-43F3-EA78-E159-94EAD80107EC}"/>
              </a:ext>
            </a:extLst>
          </p:cNvPr>
          <p:cNvSpPr>
            <a:spLocks noGrp="1"/>
          </p:cNvSpPr>
          <p:nvPr>
            <p:ph type="body" sz="quarter" idx="3"/>
          </p:nvPr>
        </p:nvSpPr>
        <p:spPr/>
        <p:txBody>
          <a:bodyPr/>
          <a:lstStyle/>
          <a:p>
            <a:r>
              <a:rPr lang="en-CA" sz="1200" b="0" i="0" kern="1200" dirty="0">
                <a:solidFill>
                  <a:schemeClr val="tx1"/>
                </a:solidFill>
                <a:effectLst/>
                <a:latin typeface="+mn-lt"/>
                <a:ea typeface="+mn-ea"/>
                <a:cs typeface="+mn-cs"/>
              </a:rPr>
              <a:t> What you're about to see is more than just a crime report; it's a diagnosis of a system under severe stress. Our analysis reveals that District 4—Vaughan—is in a state of chronic operational crisis. With effective staffing at just 54%, it has become the epicenter of an 89.5% crime surge, driven predominantly by organized crime and gun violence. This isn't a vague problem; it's a precise one, demanding an immediate and targeted surge of resources. Today, we'll show you the data behind this crisis and the dual-pronged plan to address it</a:t>
            </a:r>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a:t>
            </a:r>
            <a:br>
              <a:rPr lang="en-CA" sz="1200" b="1" i="0" kern="1200" dirty="0">
                <a:solidFill>
                  <a:schemeClr val="tx1"/>
                </a:solidFill>
                <a:effectLst/>
                <a:latin typeface="+mn-lt"/>
                <a:ea typeface="+mn-ea"/>
                <a:cs typeface="+mn-cs"/>
              </a:rPr>
            </a:br>
            <a:br>
              <a:rPr lang="en-CA" sz="1200" b="1"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Our Analysis is Built on a Comprehensive Data Foundation." Add a bullet point like: "This multi-source data allows us to pinpoint root causes, like the link between staffing shortages and crime spikes.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Our Solution: A dual-track strategy featuring an </a:t>
            </a:r>
            <a:r>
              <a:rPr lang="en-CA" sz="1200" b="1" i="0" kern="1200" dirty="0">
                <a:solidFill>
                  <a:schemeClr val="tx1"/>
                </a:solidFill>
                <a:effectLst/>
                <a:latin typeface="+mn-lt"/>
                <a:ea typeface="+mn-ea"/>
                <a:cs typeface="+mn-cs"/>
              </a:rPr>
              <a:t>emergency intervention in District 4</a:t>
            </a:r>
            <a:r>
              <a:rPr lang="en-CA" sz="1200" b="0" i="0" kern="1200" dirty="0">
                <a:solidFill>
                  <a:schemeClr val="tx1"/>
                </a:solidFill>
                <a:effectLst/>
                <a:latin typeface="+mn-lt"/>
                <a:ea typeface="+mn-ea"/>
                <a:cs typeface="+mn-cs"/>
              </a:rPr>
              <a:t> to address the 2024 surge, and a </a:t>
            </a:r>
            <a:r>
              <a:rPr lang="en-CA" sz="1200" b="1" i="0" kern="1200" dirty="0">
                <a:solidFill>
                  <a:schemeClr val="tx1"/>
                </a:solidFill>
                <a:effectLst/>
                <a:latin typeface="+mn-lt"/>
                <a:ea typeface="+mn-ea"/>
                <a:cs typeface="+mn-cs"/>
              </a:rPr>
              <a:t>long-term stabilization plan</a:t>
            </a:r>
            <a:r>
              <a:rPr lang="en-CA" sz="1200" b="0" i="0" kern="1200" dirty="0">
                <a:solidFill>
                  <a:schemeClr val="tx1"/>
                </a:solidFill>
                <a:effectLst/>
                <a:latin typeface="+mn-lt"/>
                <a:ea typeface="+mn-ea"/>
                <a:cs typeface="+mn-cs"/>
              </a:rPr>
              <a:t> based on forecasting and resource optimization.</a:t>
            </a:r>
            <a:endParaRPr dirty="0"/>
          </a:p>
        </p:txBody>
      </p:sp>
      <p:sp>
        <p:nvSpPr>
          <p:cNvPr id="4" name="Slide Number Placeholder 3">
            <a:extLst>
              <a:ext uri="{FF2B5EF4-FFF2-40B4-BE49-F238E27FC236}">
                <a16:creationId xmlns:a16="http://schemas.microsoft.com/office/drawing/2014/main" id="{60B8E967-1070-D9A0-6F9A-F906298FF27B}"/>
              </a:ext>
            </a:extLst>
          </p:cNvPr>
          <p:cNvSpPr>
            <a:spLocks noGrp="1"/>
          </p:cNvSpPr>
          <p:nvPr>
            <p:ph type="sldNum" sz="quarter" idx="5"/>
          </p:nvPr>
        </p:nvSpPr>
        <p:spPr/>
      </p:sp>
    </p:spTree>
    <p:extLst>
      <p:ext uri="{BB962C8B-B14F-4D97-AF65-F5344CB8AC3E}">
        <p14:creationId xmlns:p14="http://schemas.microsoft.com/office/powerpoint/2010/main" val="336784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Let's start with a critical insight: crime is predictable. It has a rhythm. We see it peak on summer evenings and weekends. This isn't just an observation; it's our biggest operational advantage. By understanding this rhythm, we can stop being reactive and start being proactive. This predictability is the entire foundation of the 'Summer Surge Plan' we'll be recommending—a plan that pre-deploys resources to where and when we know crime will happen.</a:t>
            </a:r>
            <a:endParaRPr lang="en-CA" dirty="0"/>
          </a:p>
        </p:txBody>
      </p:sp>
    </p:spTree>
    <p:extLst>
      <p:ext uri="{BB962C8B-B14F-4D97-AF65-F5344CB8AC3E}">
        <p14:creationId xmlns:p14="http://schemas.microsoft.com/office/powerpoint/2010/main" val="1518490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sz="1200" b="0" i="0" kern="1200" dirty="0">
                <a:solidFill>
                  <a:schemeClr val="tx1"/>
                </a:solidFill>
                <a:effectLst/>
                <a:latin typeface="+mn-lt"/>
                <a:ea typeface="+mn-ea"/>
                <a:cs typeface="+mn-cs"/>
              </a:rPr>
              <a:t>Now, </a:t>
            </a:r>
            <a:r>
              <a:rPr lang="en-CA" sz="1200" b="0" i="1" kern="1200" dirty="0">
                <a:solidFill>
                  <a:schemeClr val="tx1"/>
                </a:solidFill>
                <a:effectLst/>
                <a:latin typeface="+mn-lt"/>
                <a:ea typeface="+mn-ea"/>
                <a:cs typeface="+mn-cs"/>
              </a:rPr>
              <a:t>what kind</a:t>
            </a:r>
            <a:r>
              <a:rPr lang="en-CA" sz="1200" b="0" i="0" kern="1200" dirty="0">
                <a:solidFill>
                  <a:schemeClr val="tx1"/>
                </a:solidFill>
                <a:effectLst/>
                <a:latin typeface="+mn-lt"/>
                <a:ea typeface="+mn-ea"/>
                <a:cs typeface="+mn-cs"/>
              </a:rPr>
              <a:t> of crime are we facing? The story is clear: Property and Violent crime dominate the landscape. But more alarmingly, they are growing at an explosive rate—over 61% and 52% respectively in just three years. This tells us we don't have a general crime problem; we have a </a:t>
            </a:r>
            <a:r>
              <a:rPr lang="en-CA" sz="1200" b="0" i="1" kern="1200" dirty="0">
                <a:solidFill>
                  <a:schemeClr val="tx1"/>
                </a:solidFill>
                <a:effectLst/>
                <a:latin typeface="+mn-lt"/>
                <a:ea typeface="+mn-ea"/>
                <a:cs typeface="+mn-cs"/>
              </a:rPr>
              <a:t>specific</a:t>
            </a:r>
            <a:r>
              <a:rPr lang="en-CA" sz="1200" b="0" i="0" kern="1200" dirty="0">
                <a:solidFill>
                  <a:schemeClr val="tx1"/>
                </a:solidFill>
                <a:effectLst/>
                <a:latin typeface="+mn-lt"/>
                <a:ea typeface="+mn-ea"/>
                <a:cs typeface="+mn-cs"/>
              </a:rPr>
              <a:t> one. Our tactics must be equally specific, with a sharp focus on combating auto theft networks and the gun violence they bring.</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259D-2D66-D144-CEA9-4D63E3411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F888F-AE62-97CF-AD88-201BD785B2F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6ED325C-BA22-DDE1-36F2-6C891FE5D899}"/>
              </a:ext>
            </a:extLst>
          </p:cNvPr>
          <p:cNvSpPr>
            <a:spLocks noGrp="1"/>
          </p:cNvSpPr>
          <p:nvPr>
            <p:ph type="body" sz="quarter" idx="3"/>
          </p:nvPr>
        </p:nvSpPr>
        <p:spPr/>
        <p:txBody>
          <a:bodyPr/>
          <a:lstStyle/>
          <a:p>
            <a:r>
              <a:rPr lang="en-CA" sz="1200" b="0" i="0" kern="1200" dirty="0">
                <a:solidFill>
                  <a:schemeClr val="tx1"/>
                </a:solidFill>
                <a:effectLst/>
                <a:latin typeface="+mn-lt"/>
                <a:ea typeface="+mn-ea"/>
                <a:cs typeface="+mn-cs"/>
              </a:rPr>
              <a:t>Here is the engine of the crisis. High crime leads to more 911 calls. More calls lead to officer overtime, burnout, and staffing shortages. Those shortages cripple our response capacity, which in turn leads to more crime. It's a vicious, self-reinforcing cycle. And as we'll see, this cycle is spinning fastest in District 4, draining our resources and creating a dangerous gap between criminal activity and our ability to respond.</a:t>
            </a:r>
            <a:endParaRPr dirty="0"/>
          </a:p>
        </p:txBody>
      </p:sp>
      <p:sp>
        <p:nvSpPr>
          <p:cNvPr id="4" name="Slide Number Placeholder 3">
            <a:extLst>
              <a:ext uri="{FF2B5EF4-FFF2-40B4-BE49-F238E27FC236}">
                <a16:creationId xmlns:a16="http://schemas.microsoft.com/office/drawing/2014/main" id="{05CAB240-FCA4-BA23-32AB-E5DC7BE6257A}"/>
              </a:ext>
            </a:extLst>
          </p:cNvPr>
          <p:cNvSpPr>
            <a:spLocks noGrp="1"/>
          </p:cNvSpPr>
          <p:nvPr>
            <p:ph type="sldNum" sz="quarter" idx="5"/>
          </p:nvPr>
        </p:nvSpPr>
        <p:spPr/>
      </p:sp>
    </p:spTree>
    <p:extLst>
      <p:ext uri="{BB962C8B-B14F-4D97-AF65-F5344CB8AC3E}">
        <p14:creationId xmlns:p14="http://schemas.microsoft.com/office/powerpoint/2010/main" val="4048965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CA" dirty="0"/>
          </a:p>
        </p:txBody>
      </p:sp>
    </p:spTree>
    <p:extLst>
      <p:ext uri="{BB962C8B-B14F-4D97-AF65-F5344CB8AC3E}">
        <p14:creationId xmlns:p14="http://schemas.microsoft.com/office/powerpoint/2010/main" val="3067857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The year 2024 wasn't just a bad year; it was an anomaly. A perfect storm. We saw a near 90% overall increase, driven by extreme spikes in auto theft, gun violence, and organized crime. The epicenter was unequivocally District 4. This slide isn't just a list of numbers; it's a map of the battlefield. It shows us exactly where to aim our resources: tactical units and investigative capacity into District 4 hotspots, especially during the evening and overnight hours when this new wave of crime is most active.</a:t>
            </a:r>
            <a:endParaRPr lang="en-CA" dirty="0"/>
          </a:p>
        </p:txBody>
      </p:sp>
    </p:spTree>
    <p:extLst>
      <p:ext uri="{BB962C8B-B14F-4D97-AF65-F5344CB8AC3E}">
        <p14:creationId xmlns:p14="http://schemas.microsoft.com/office/powerpoint/2010/main" val="710471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Our models show that most crime is predictable based on history and time. However, the 2024 surge was driven by the unpredictable factors </a:t>
            </a:r>
            <a:r>
              <a:rPr lang="en-CA" sz="1200" b="0" i="1" kern="1200" dirty="0">
                <a:solidFill>
                  <a:schemeClr val="tx1"/>
                </a:solidFill>
                <a:effectLst/>
                <a:latin typeface="+mn-lt"/>
                <a:ea typeface="+mn-ea"/>
                <a:cs typeface="+mn-cs"/>
              </a:rPr>
              <a:t>outside</a:t>
            </a:r>
            <a:r>
              <a:rPr lang="en-CA" sz="1200" b="0" i="0" kern="1200" dirty="0">
                <a:solidFill>
                  <a:schemeClr val="tx1"/>
                </a:solidFill>
                <a:effectLst/>
                <a:latin typeface="+mn-lt"/>
                <a:ea typeface="+mn-ea"/>
                <a:cs typeface="+mn-cs"/>
              </a:rPr>
              <a:t> the model (like organized crime). This proves we need both predictive policing for the routine </a:t>
            </a:r>
            <a:r>
              <a:rPr lang="en-CA" sz="1200" b="0" i="1" kern="1200" dirty="0">
                <a:solidFill>
                  <a:schemeClr val="tx1"/>
                </a:solidFill>
                <a:effectLst/>
                <a:latin typeface="+mn-lt"/>
                <a:ea typeface="+mn-ea"/>
                <a:cs typeface="+mn-cs"/>
              </a:rPr>
              <a:t>and</a:t>
            </a:r>
            <a:r>
              <a:rPr lang="en-CA" sz="1200" b="0" i="0" kern="1200" dirty="0">
                <a:solidFill>
                  <a:schemeClr val="tx1"/>
                </a:solidFill>
                <a:effectLst/>
                <a:latin typeface="+mn-lt"/>
                <a:ea typeface="+mn-ea"/>
                <a:cs typeface="+mn-cs"/>
              </a:rPr>
              <a:t> targeted tactical interventions for the shocks</a:t>
            </a:r>
            <a:endParaRPr lang="en-CA" dirty="0"/>
          </a:p>
        </p:txBody>
      </p:sp>
    </p:spTree>
    <p:extLst>
      <p:ext uri="{BB962C8B-B14F-4D97-AF65-F5344CB8AC3E}">
        <p14:creationId xmlns:p14="http://schemas.microsoft.com/office/powerpoint/2010/main" val="200119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99A1C02-EC3D-4526-A61C-EEEDB77E2C98}" type="datetime3">
              <a:rPr lang="en-US" smtClean="0"/>
              <a:pPr/>
              <a:t>27 November 2025</a:t>
            </a:fld>
            <a:endParaRPr lang="en-US" dirty="0">
              <a:solidFill>
                <a:schemeClr val="tx1">
                  <a:lumMod val="65000"/>
                  <a:lumOff val="35000"/>
                </a:scheme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solidFill>
                <a:schemeClr val="tx1">
                  <a:lumMod val="65000"/>
                  <a:lumOff val="35000"/>
                </a:schemeClr>
              </a:solidFill>
            </a:endParaRPr>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4BA20F-C345-4B13-8D50-AF8D3C7AE326}" type="datetime3">
              <a:rPr lang="en-US" smtClean="0"/>
              <a:t>27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0F348-B7E0-44CC-A938-3905BDF7D764}" type="datetime3">
              <a:rPr lang="en-US" smtClean="0"/>
              <a:t>27 November 2025</a:t>
            </a:fld>
            <a:endParaRPr lang="en-US"/>
          </a:p>
        </p:txBody>
      </p:sp>
      <p:sp>
        <p:nvSpPr>
          <p:cNvPr id="5" name="Footer Placeholder 4"/>
          <p:cNvSpPr>
            <a:spLocks noGrp="1"/>
          </p:cNvSpPr>
          <p:nvPr>
            <p:ph type="ftr" sz="quarter" idx="11"/>
          </p:nvPr>
        </p:nvSpPr>
        <p:spPr/>
        <p:txBody>
          <a:bodyPr/>
          <a:lstStyle/>
          <a:p>
            <a:r>
              <a:rPr lang="en-US" dirty="0"/>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EB5AF9EF-6ADA-4F60-854C-E9FB1C1ACAFF}" type="datetime3">
              <a:rPr lang="en-US" smtClean="0"/>
              <a:pPr/>
              <a:t>27 November 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46119-C893-498C-9D0E-1FED4A71C90C}" type="datetime3">
              <a:rPr lang="en-US" smtClean="0"/>
              <a:t>27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20D2C-89AD-4BC4-9A24-B26313B0DCB9}" type="datetime3">
              <a:rPr lang="en-US" smtClean="0"/>
              <a:t>27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DC46CA-2787-45EE-A4E5-1A72CC227786}" type="datetime3">
              <a:rPr lang="en-US" smtClean="0"/>
              <a:t>27 November 2025</a:t>
            </a:fld>
            <a:endParaRPr lang="en-US"/>
          </a:p>
        </p:txBody>
      </p:sp>
      <p:sp>
        <p:nvSpPr>
          <p:cNvPr id="8" name="Footer Placeholder 7"/>
          <p:cNvSpPr>
            <a:spLocks noGrp="1"/>
          </p:cNvSpPr>
          <p:nvPr>
            <p:ph type="ftr" sz="quarter" idx="11"/>
          </p:nvPr>
        </p:nvSpPr>
        <p:spPr/>
        <p:txBody>
          <a:bodyPr/>
          <a:lstStyle/>
          <a:p>
            <a:r>
              <a:rPr lang="en-US"/>
              <a:t>York Region Crime Analysis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p:cNvSpPr>
            <a:spLocks noGrp="1"/>
          </p:cNvSpPr>
          <p:nvPr>
            <p:ph type="ftr" sz="quarter" idx="11"/>
          </p:nvPr>
        </p:nvSpPr>
        <p:spPr/>
        <p:txBody>
          <a:bodyPr/>
          <a:lstStyle/>
          <a:p>
            <a:r>
              <a:rPr lang="en-US"/>
              <a:t>York Region Crime Analysis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D7722-7447-447D-A250-A2689617305A}" type="datetime3">
              <a:rPr lang="en-US" smtClean="0"/>
              <a:t>27 November 2025</a:t>
            </a:fld>
            <a:endParaRPr lang="en-US"/>
          </a:p>
        </p:txBody>
      </p:sp>
      <p:sp>
        <p:nvSpPr>
          <p:cNvPr id="3" name="Footer Placeholder 2"/>
          <p:cNvSpPr>
            <a:spLocks noGrp="1"/>
          </p:cNvSpPr>
          <p:nvPr>
            <p:ph type="ftr" sz="quarter" idx="11"/>
          </p:nvPr>
        </p:nvSpPr>
        <p:spPr/>
        <p:txBody>
          <a:bodyPr/>
          <a:lstStyle/>
          <a:p>
            <a:r>
              <a:rPr lang="en-US"/>
              <a:t>York Region Crime Analysis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BF359-877E-4B39-989F-5DE3896EB032}" type="datetime3">
              <a:rPr lang="en-US" smtClean="0"/>
              <a:t>27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4952-7DF7-4A84-9308-2205B598FB52}" type="datetime3">
              <a:rPr lang="en-US" smtClean="0"/>
              <a:t>27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a:solidFill>
            <a:schemeClr val="bg2"/>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49832-F83F-49E8-9854-52B245B32CC0}" type="datetime3">
              <a:rPr lang="en-US" smtClean="0"/>
              <a:t>27 November 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York Region Crime Analysis</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fuxima/YRP/blob/main/YorkRegionCrimeAnalysis.pptx" TargetMode="External"/><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hyperlink" Target="mailto:fuxi.ma@outlook.com" TargetMode="External"/><Relationship Id="rId4" Type="http://schemas.openxmlformats.org/officeDocument/2006/relationships/hyperlink" Target="https://github.com/fuxima/YR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9EAB9D5-AE06-18BA-9513-5206519C5797}"/>
              </a:ext>
            </a:extLst>
          </p:cNvPr>
          <p:cNvSpPr>
            <a:spLocks noGrp="1"/>
          </p:cNvSpPr>
          <p:nvPr>
            <p:ph type="ctrTitle"/>
          </p:nvPr>
        </p:nvSpPr>
        <p:spPr>
          <a:xfrm>
            <a:off x="3328988" y="1958975"/>
            <a:ext cx="5534024" cy="1470025"/>
          </a:xfrm>
        </p:spPr>
        <p:txBody>
          <a:bodyPr>
            <a:normAutofit fontScale="90000"/>
          </a:bodyPr>
          <a:lstStyle/>
          <a:p>
            <a:pPr>
              <a:defRPr sz="3600" b="1">
                <a:solidFill>
                  <a:srgbClr val="FFFFFF"/>
                </a:solidFill>
              </a:defRPr>
            </a:pPr>
            <a:r>
              <a:rPr lang="en-CA" sz="3600" b="1" dirty="0">
                <a:solidFill>
                  <a:schemeClr val="tx1">
                    <a:lumMod val="65000"/>
                    <a:lumOff val="35000"/>
                  </a:schemeClr>
                </a:solidFill>
                <a:latin typeface="Times New Roman" panose="02020603050405020304" pitchFamily="18" charset="0"/>
                <a:cs typeface="Times New Roman" panose="02020603050405020304" pitchFamily="18" charset="0"/>
              </a:rPr>
              <a:t>York Region Crime Analysis: </a:t>
            </a:r>
            <a:r>
              <a:rPr lang="en-CA" sz="3100" b="1" dirty="0">
                <a:solidFill>
                  <a:schemeClr val="tx1">
                    <a:lumMod val="65000"/>
                    <a:lumOff val="35000"/>
                  </a:schemeClr>
                </a:solidFill>
                <a:latin typeface="Times New Roman" panose="02020603050405020304" pitchFamily="18" charset="0"/>
                <a:cs typeface="Times New Roman" panose="02020603050405020304" pitchFamily="18" charset="0"/>
              </a:rPr>
              <a:t>A Data-Driven Plan for 2026</a:t>
            </a:r>
            <a:endParaRPr sz="36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107154-E37E-27FC-65D3-C402FDDDA0D7}"/>
              </a:ext>
            </a:extLst>
          </p:cNvPr>
          <p:cNvSpPr txBox="1"/>
          <p:nvPr/>
        </p:nvSpPr>
        <p:spPr>
          <a:xfrm>
            <a:off x="3042920" y="4034135"/>
            <a:ext cx="6106160" cy="1754326"/>
          </a:xfrm>
          <a:prstGeom prst="rect">
            <a:avLst/>
          </a:prstGeom>
          <a:noFill/>
        </p:spPr>
        <p:txBody>
          <a:bodyPr wrap="square">
            <a:spAutoFit/>
          </a:bodyPr>
          <a:lstStyle/>
          <a:p>
            <a:pPr algn="ctr">
              <a:defRPr sz="1800">
                <a:solidFill>
                  <a:srgbClr val="C8C8C8"/>
                </a:solidFill>
              </a:defRPr>
            </a:pPr>
            <a:r>
              <a:rPr lang="en-CA" sz="2400" dirty="0">
                <a:solidFill>
                  <a:schemeClr val="tx1">
                    <a:lumMod val="50000"/>
                    <a:lumOff val="50000"/>
                  </a:schemeClr>
                </a:solidFill>
                <a:latin typeface="Times New Roman" panose="02020603050405020304" pitchFamily="18" charset="0"/>
                <a:cs typeface="Times New Roman" panose="02020603050405020304" pitchFamily="18" charset="0"/>
              </a:rPr>
              <a:t>An Analysis of Crime Trends to Inform Proactive Policing and Resource Strategy</a:t>
            </a:r>
          </a:p>
          <a:p>
            <a:pPr algn="ctr">
              <a:defRPr sz="1800">
                <a:solidFill>
                  <a:srgbClr val="C8C8C8"/>
                </a:solidFill>
              </a:defRPr>
            </a:pPr>
            <a:endParaRPr lang="en-CA" sz="24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endParaRPr lang="en-CA"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Fuxi 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0DBD-8332-7A46-EB20-D4E665E44B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Crime Time-Series Modeling</a:t>
            </a:r>
          </a:p>
        </p:txBody>
      </p:sp>
      <p:sp>
        <p:nvSpPr>
          <p:cNvPr id="3" name="Date Placeholder 2">
            <a:extLst>
              <a:ext uri="{FF2B5EF4-FFF2-40B4-BE49-F238E27FC236}">
                <a16:creationId xmlns:a16="http://schemas.microsoft.com/office/drawing/2014/main" id="{CEDA5FC6-B16C-9785-10E8-AA37B7CDEC23}"/>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6EF81FDB-1365-CC3C-BF2C-A0E3C324144C}"/>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3FCF2702-6085-CE4B-43E5-60C3AB4046EF}"/>
              </a:ext>
            </a:extLst>
          </p:cNvPr>
          <p:cNvSpPr>
            <a:spLocks noGrp="1"/>
          </p:cNvSpPr>
          <p:nvPr>
            <p:ph type="sldNum" sz="quarter" idx="12"/>
          </p:nvPr>
        </p:nvSpPr>
        <p:spPr/>
        <p:txBody>
          <a:bodyPr/>
          <a:lstStyle/>
          <a:p>
            <a:fld id="{C1FF6DA9-008F-8B48-92A6-B652298478BF}" type="slidenum">
              <a:rPr lang="en-US" smtClean="0"/>
              <a:t>10</a:t>
            </a:fld>
            <a:endParaRPr lang="en-US" dirty="0"/>
          </a:p>
        </p:txBody>
      </p:sp>
      <p:pic>
        <p:nvPicPr>
          <p:cNvPr id="7" name="Picture 6">
            <a:extLst>
              <a:ext uri="{FF2B5EF4-FFF2-40B4-BE49-F238E27FC236}">
                <a16:creationId xmlns:a16="http://schemas.microsoft.com/office/drawing/2014/main" id="{1B590870-7DB4-F866-5D85-31117675F0CC}"/>
              </a:ext>
            </a:extLst>
          </p:cNvPr>
          <p:cNvPicPr>
            <a:picLocks noChangeAspect="1"/>
          </p:cNvPicPr>
          <p:nvPr/>
        </p:nvPicPr>
        <p:blipFill>
          <a:blip r:embed="rId3"/>
          <a:stretch>
            <a:fillRect/>
          </a:stretch>
        </p:blipFill>
        <p:spPr>
          <a:xfrm>
            <a:off x="145101" y="1246905"/>
            <a:ext cx="6103299" cy="5474571"/>
          </a:xfrm>
          <a:prstGeom prst="rect">
            <a:avLst/>
          </a:prstGeom>
        </p:spPr>
      </p:pic>
      <p:pic>
        <p:nvPicPr>
          <p:cNvPr id="9" name="Picture 8">
            <a:extLst>
              <a:ext uri="{FF2B5EF4-FFF2-40B4-BE49-F238E27FC236}">
                <a16:creationId xmlns:a16="http://schemas.microsoft.com/office/drawing/2014/main" id="{B47D4362-88DB-F9C5-FB70-CC39F201FB03}"/>
              </a:ext>
            </a:extLst>
          </p:cNvPr>
          <p:cNvPicPr>
            <a:picLocks noChangeAspect="1"/>
          </p:cNvPicPr>
          <p:nvPr/>
        </p:nvPicPr>
        <p:blipFill>
          <a:blip r:embed="rId4"/>
          <a:stretch>
            <a:fillRect/>
          </a:stretch>
        </p:blipFill>
        <p:spPr>
          <a:xfrm>
            <a:off x="6334125" y="1246906"/>
            <a:ext cx="5674674" cy="1972544"/>
          </a:xfrm>
          <a:prstGeom prst="rect">
            <a:avLst/>
          </a:prstGeom>
        </p:spPr>
      </p:pic>
      <p:sp>
        <p:nvSpPr>
          <p:cNvPr id="11" name="TextBox 10">
            <a:extLst>
              <a:ext uri="{FF2B5EF4-FFF2-40B4-BE49-F238E27FC236}">
                <a16:creationId xmlns:a16="http://schemas.microsoft.com/office/drawing/2014/main" id="{78536DFA-EF83-D3DF-C513-C0039B1EBA22}"/>
              </a:ext>
            </a:extLst>
          </p:cNvPr>
          <p:cNvSpPr txBox="1"/>
          <p:nvPr/>
        </p:nvSpPr>
        <p:spPr>
          <a:xfrm>
            <a:off x="6334125" y="3327796"/>
            <a:ext cx="5819775" cy="3416320"/>
          </a:xfrm>
          <a:prstGeom prst="rect">
            <a:avLst/>
          </a:prstGeom>
          <a:noFill/>
        </p:spPr>
        <p:txBody>
          <a:bodyPr wrap="square">
            <a:spAutoFit/>
          </a:bodyPr>
          <a:lstStyle/>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Data:</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Training: 2020 to 2023; Test: Jan 2025 to Oct 2025; Outlier: 2024</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Predictive feature </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set based on feature importance: 21 features</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Model Performance:</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Random Forest: MAE=15.1, RMSE=18.9, R²=0.32</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Gradient Boosting: MAE=15.4, RMSE=19.4, R²=0.29</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Ensemble (weighted (RF: 0.53, GB: 0.47)): MAE=15.0, RMSE=18.9, R²=0.32</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The 'Low' R²: Our model captures predictable seasonal patterns for staffing. The 'missed' spikes are from organized crime—which we address with targeted interventions in District 4, not forecasting</a:t>
            </a:r>
            <a:endParaRPr lang="en-CA" sz="12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Key Insight:</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Stable </a:t>
            </a:r>
            <a:r>
              <a:rPr lang="en-CA" sz="1200" kern="100" dirty="0">
                <a:latin typeface="Times New Roman" panose="02020603050405020304" pitchFamily="18" charset="0"/>
                <a:cs typeface="Times New Roman" panose="02020603050405020304" pitchFamily="18" charset="0"/>
              </a:rPr>
              <a:t>seasonal patterns captured. While our model reliably predicts the seasonal ebb and flow of crime (e.g., more in summer, less in winter), it confirms that major crime surges are driven by complex, unpredictable factors like organized crime spikes. This is why our strategic plan combines this baseline forecast with a targeted intervention in District 4</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STRATEGIC RECOMMENDATIONS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1. RESOURCE PLANNING: Align with seasonal patterns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2. RISK MANAGEMENT: Monitor high-risk periods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3. MODEL IMPROVEMENT: Continue validation with new data</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4. OPERATIONAL FOCUS: Prioritize predictive features in analysis</a:t>
            </a:r>
          </a:p>
        </p:txBody>
      </p:sp>
    </p:spTree>
    <p:extLst>
      <p:ext uri="{BB962C8B-B14F-4D97-AF65-F5344CB8AC3E}">
        <p14:creationId xmlns:p14="http://schemas.microsoft.com/office/powerpoint/2010/main" val="461758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B22F-26C8-F180-8C48-35CB4363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45C84-F4F0-D1C7-9A62-E04B19E7999B}"/>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Forecast: A Return to Growth in 2026 Demands Action</a:t>
            </a:r>
            <a:endParaRPr lang="en-CA" b="1" dirty="0"/>
          </a:p>
        </p:txBody>
      </p:sp>
      <p:sp>
        <p:nvSpPr>
          <p:cNvPr id="3" name="Date Placeholder 2">
            <a:extLst>
              <a:ext uri="{FF2B5EF4-FFF2-40B4-BE49-F238E27FC236}">
                <a16:creationId xmlns:a16="http://schemas.microsoft.com/office/drawing/2014/main" id="{AD643D5C-6A1C-C46C-F232-F48AA3FAFDF5}"/>
              </a:ext>
            </a:extLst>
          </p:cNvPr>
          <p:cNvSpPr>
            <a:spLocks noGrp="1"/>
          </p:cNvSpPr>
          <p:nvPr>
            <p:ph type="dt" sz="half" idx="10"/>
          </p:nvPr>
        </p:nvSpPr>
        <p:spPr/>
        <p:txBody>
          <a:bodyPr/>
          <a:lstStyle/>
          <a:p>
            <a:fld id="{CBA8526B-5913-4A31-BD69-2065E4B8809B}" type="datetime3">
              <a:rPr lang="en-US" smtClean="0"/>
              <a:t>27 November 2025</a:t>
            </a:fld>
            <a:endParaRPr lang="en-US" dirty="0"/>
          </a:p>
        </p:txBody>
      </p:sp>
      <p:sp>
        <p:nvSpPr>
          <p:cNvPr id="4" name="Footer Placeholder 3">
            <a:extLst>
              <a:ext uri="{FF2B5EF4-FFF2-40B4-BE49-F238E27FC236}">
                <a16:creationId xmlns:a16="http://schemas.microsoft.com/office/drawing/2014/main" id="{8B951239-E409-0FCC-8C86-C1E39FACBBA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B27B487A-B890-EE10-0A20-E0F7898DBE15}"/>
              </a:ext>
            </a:extLst>
          </p:cNvPr>
          <p:cNvSpPr>
            <a:spLocks noGrp="1"/>
          </p:cNvSpPr>
          <p:nvPr>
            <p:ph type="sldNum" sz="quarter" idx="12"/>
          </p:nvPr>
        </p:nvSpPr>
        <p:spPr/>
        <p:txBody>
          <a:bodyPr/>
          <a:lstStyle/>
          <a:p>
            <a:fld id="{C1FF6DA9-008F-8B48-92A6-B652298478BF}" type="slidenum">
              <a:rPr lang="en-US" smtClean="0"/>
              <a:t>11</a:t>
            </a:fld>
            <a:endParaRPr lang="en-US" dirty="0"/>
          </a:p>
        </p:txBody>
      </p:sp>
      <p:sp>
        <p:nvSpPr>
          <p:cNvPr id="9" name="TextBox 8">
            <a:extLst>
              <a:ext uri="{FF2B5EF4-FFF2-40B4-BE49-F238E27FC236}">
                <a16:creationId xmlns:a16="http://schemas.microsoft.com/office/drawing/2014/main" id="{63E63E16-3E8F-9300-CCBD-D58E272CD6A4}"/>
              </a:ext>
            </a:extLst>
          </p:cNvPr>
          <p:cNvSpPr txBox="1"/>
          <p:nvPr/>
        </p:nvSpPr>
        <p:spPr>
          <a:xfrm>
            <a:off x="7829550" y="1242595"/>
            <a:ext cx="4219575" cy="5596404"/>
          </a:xfrm>
          <a:prstGeom prst="rect">
            <a:avLst/>
          </a:prstGeom>
          <a:noFill/>
        </p:spPr>
        <p:txBody>
          <a:bodyPr wrap="square">
            <a:spAutoFit/>
          </a:bodyPr>
          <a:lstStyle/>
          <a:p>
            <a:pPr>
              <a:spcAft>
                <a:spcPts val="400"/>
              </a:spcAft>
              <a:defRPr sz="1000"/>
            </a:pPr>
            <a:r>
              <a:rPr lang="en-CA" sz="1200" b="1" dirty="0">
                <a:latin typeface="Times New Roman" panose="02020603050405020304" pitchFamily="18" charset="0"/>
                <a:cs typeface="Times New Roman" panose="02020603050405020304" pitchFamily="18" charset="0"/>
              </a:rPr>
              <a:t>DATA</a:t>
            </a:r>
            <a:r>
              <a:rPr lang="en-CA" sz="1200" dirty="0">
                <a:latin typeface="Times New Roman" panose="02020603050405020304" pitchFamily="18" charset="0"/>
                <a:cs typeface="Times New Roman" panose="02020603050405020304" pitchFamily="18" charset="0"/>
              </a:rPr>
              <a:t> </a:t>
            </a:r>
          </a:p>
          <a:p>
            <a:pPr>
              <a:spcAft>
                <a:spcPts val="600"/>
              </a:spcAft>
              <a:defRPr sz="1000"/>
            </a:pPr>
            <a:r>
              <a:rPr lang="en-CA" sz="1200" dirty="0">
                <a:latin typeface="Times New Roman" panose="02020603050405020304" pitchFamily="18" charset="0"/>
                <a:cs typeface="Times New Roman" panose="02020603050405020304" pitchFamily="18" charset="0"/>
              </a:rPr>
              <a:t>Built a baseline model on 2016-2023 data to understand the underlying trend, and then conducted a separate, deep-dive analysis of the 2024 surge to inform targeted intervention strategies</a:t>
            </a:r>
            <a:endParaRPr lang="en-CA" sz="1200" b="1" dirty="0">
              <a:latin typeface="Times New Roman" panose="02020603050405020304" pitchFamily="18" charset="0"/>
              <a:cs typeface="Times New Roman" panose="02020603050405020304" pitchFamily="18" charset="0"/>
            </a:endParaRPr>
          </a:p>
          <a:p>
            <a:r>
              <a:rPr lang="en-CA" sz="1200" b="1" dirty="0">
                <a:latin typeface="Times New Roman" panose="02020603050405020304" pitchFamily="18" charset="0"/>
                <a:cs typeface="Times New Roman" panose="02020603050405020304" pitchFamily="18" charset="0"/>
              </a:rPr>
              <a:t>FORECAST MODELING</a:t>
            </a:r>
            <a:endParaRPr lang="en-CA" sz="1200" dirty="0">
              <a:latin typeface="Times New Roman" panose="02020603050405020304" pitchFamily="18" charset="0"/>
              <a:cs typeface="Times New Roman" panose="02020603050405020304" pitchFamily="18" charset="0"/>
            </a:endParaRPr>
          </a:p>
          <a:p>
            <a:pPr lvl="0">
              <a:spcAft>
                <a:spcPts val="600"/>
              </a:spcAft>
            </a:pPr>
            <a:r>
              <a:rPr lang="en-CA" sz="1200" dirty="0">
                <a:latin typeface="Times New Roman" panose="02020603050405020304" pitchFamily="18" charset="0"/>
                <a:cs typeface="Times New Roman" panose="02020603050405020304" pitchFamily="18" charset="0"/>
              </a:rPr>
              <a:t>While crime levels are projected to remain well below the 2024 peak, our forecasts indicate a return to a growing trend in 2026, necessitating proactive measures</a:t>
            </a:r>
          </a:p>
          <a:p>
            <a:r>
              <a:rPr lang="en-CA" sz="1200" b="1" dirty="0">
                <a:latin typeface="Times New Roman" panose="02020603050405020304" pitchFamily="18" charset="0"/>
                <a:cs typeface="Times New Roman" panose="02020603050405020304" pitchFamily="18" charset="0"/>
              </a:rPr>
              <a:t>STRATEGIC RECOMMENDATIONS</a:t>
            </a:r>
            <a:endParaRPr lang="en-CA" sz="1200" dirty="0">
              <a:latin typeface="Times New Roman" panose="02020603050405020304" pitchFamily="18" charset="0"/>
              <a:cs typeface="Times New Roman" panose="02020603050405020304" pitchFamily="18" charset="0"/>
            </a:endParaRPr>
          </a:p>
          <a:p>
            <a:r>
              <a:rPr lang="en-CA" sz="1200" dirty="0">
                <a:latin typeface="Times New Roman" panose="02020603050405020304" pitchFamily="18" charset="0"/>
                <a:cs typeface="Times New Roman" panose="02020603050405020304" pitchFamily="18" charset="0"/>
              </a:rPr>
              <a:t>   1. Base 2026 planning on 3394 crimes/month forecast</a:t>
            </a:r>
          </a:p>
          <a:p>
            <a:r>
              <a:rPr lang="en-CA" sz="1200" dirty="0">
                <a:latin typeface="Times New Roman" panose="02020603050405020304" pitchFamily="18" charset="0"/>
                <a:cs typeface="Times New Roman" panose="02020603050405020304" pitchFamily="18" charset="0"/>
              </a:rPr>
              <a:t>   2. Maintain ±502 crimes flexibility in budgets</a:t>
            </a:r>
          </a:p>
          <a:p>
            <a:r>
              <a:rPr lang="en-CA" sz="1200" dirty="0">
                <a:latin typeface="Times New Roman" panose="02020603050405020304" pitchFamily="18" charset="0"/>
                <a:cs typeface="Times New Roman" panose="02020603050405020304" pitchFamily="18" charset="0"/>
              </a:rPr>
              <a:t>   3. Continue quarterly forecast validation &amp; model updates</a:t>
            </a:r>
          </a:p>
          <a:p>
            <a:r>
              <a:rPr lang="en-CA" sz="1200" dirty="0">
                <a:latin typeface="Times New Roman" panose="02020603050405020304" pitchFamily="18" charset="0"/>
                <a:cs typeface="Times New Roman" panose="02020603050405020304" pitchFamily="18" charset="0"/>
              </a:rPr>
              <a:t>   4. Investigate 2024 anomaly for potential systemic insights</a:t>
            </a:r>
          </a:p>
          <a:p>
            <a:pPr>
              <a:spcAft>
                <a:spcPts val="600"/>
              </a:spcAft>
            </a:pPr>
            <a:r>
              <a:rPr lang="en-CA" sz="1200" dirty="0">
                <a:latin typeface="Times New Roman" panose="02020603050405020304" pitchFamily="18" charset="0"/>
                <a:cs typeface="Times New Roman" panose="02020603050405020304" pitchFamily="18" charset="0"/>
              </a:rPr>
              <a:t>   5. Monitor category-specific trends for targeted interventions</a:t>
            </a:r>
          </a:p>
          <a:p>
            <a:pPr>
              <a:defRPr sz="1000"/>
            </a:pPr>
            <a:r>
              <a:rPr lang="en-CA" sz="1200" b="1" dirty="0">
                <a:latin typeface="Times New Roman" panose="02020603050405020304" pitchFamily="18" charset="0"/>
                <a:cs typeface="Times New Roman" panose="02020603050405020304" pitchFamily="18" charset="0"/>
              </a:rPr>
              <a:t>PRIORITY</a:t>
            </a:r>
          </a:p>
          <a:p>
            <a:pPr>
              <a:spcAft>
                <a:spcPts val="400"/>
              </a:spcAft>
              <a:defRPr sz="1000"/>
            </a:pPr>
            <a:r>
              <a:rPr lang="en-CA" sz="1200" dirty="0">
                <a:latin typeface="Times New Roman" panose="02020603050405020304" pitchFamily="18" charset="0"/>
                <a:cs typeface="Times New Roman" panose="02020603050405020304" pitchFamily="18" charset="0"/>
              </a:rPr>
              <a:t>Implement strategic shift bidding: Prioritize full staffing on Mondays-Thursdays to cover our vulnerability period, using overtime strategically for Friday peak activity. </a:t>
            </a:r>
            <a:r>
              <a:rPr lang="en-CA" sz="1200" b="1" dirty="0">
                <a:latin typeface="Times New Roman" panose="02020603050405020304" pitchFamily="18" charset="0"/>
                <a:cs typeface="Times New Roman" panose="02020603050405020304" pitchFamily="18" charset="0"/>
              </a:rPr>
              <a:t>Why focus on weekdays?</a:t>
            </a:r>
            <a:r>
              <a:rPr lang="en-CA" sz="1200" dirty="0">
                <a:latin typeface="Times New Roman" panose="02020603050405020304" pitchFamily="18" charset="0"/>
                <a:cs typeface="Times New Roman" panose="02020603050405020304" pitchFamily="18" charset="0"/>
              </a:rPr>
              <a:t> While absolute crime is lower Monday-Thursday, our officer unavailability is highest on these days, creating a critical vulnerability window. By ensuring full staffing during this vulnerability period, we can conduct proactive investigations and prevention, making us more resilient for the reactive peak on Fridays</a:t>
            </a:r>
          </a:p>
          <a:p>
            <a:pPr>
              <a:defRPr sz="1000"/>
            </a:pPr>
            <a:r>
              <a:rPr lang="en-CA" sz="1200" b="1" dirty="0">
                <a:latin typeface="Times New Roman" panose="02020603050405020304" pitchFamily="18" charset="0"/>
                <a:cs typeface="Times New Roman" panose="02020603050405020304" pitchFamily="18" charset="0"/>
              </a:rPr>
              <a:t>ACTION</a:t>
            </a:r>
          </a:p>
          <a:p>
            <a:pPr>
              <a:spcAft>
                <a:spcPts val="400"/>
              </a:spcAft>
              <a:defRPr sz="1000"/>
            </a:pPr>
            <a:r>
              <a:rPr lang="en-CA" sz="1200" dirty="0">
                <a:latin typeface="Times New Roman" panose="02020603050405020304" pitchFamily="18" charset="0"/>
                <a:cs typeface="Times New Roman" panose="02020603050405020304" pitchFamily="18" charset="0"/>
              </a:rPr>
              <a:t>Activate the 'Summer Surge Plan' from June 1st, pre-deploying tactical units to District 4 hotspots</a:t>
            </a:r>
          </a:p>
        </p:txBody>
      </p:sp>
      <p:pic>
        <p:nvPicPr>
          <p:cNvPr id="7" name="Picture 6">
            <a:extLst>
              <a:ext uri="{FF2B5EF4-FFF2-40B4-BE49-F238E27FC236}">
                <a16:creationId xmlns:a16="http://schemas.microsoft.com/office/drawing/2014/main" id="{6A4AD63E-D7FF-378A-67E9-7B362454FEE8}"/>
              </a:ext>
            </a:extLst>
          </p:cNvPr>
          <p:cNvPicPr>
            <a:picLocks noChangeAspect="1"/>
          </p:cNvPicPr>
          <p:nvPr/>
        </p:nvPicPr>
        <p:blipFill>
          <a:blip r:embed="rId3"/>
          <a:stretch>
            <a:fillRect/>
          </a:stretch>
        </p:blipFill>
        <p:spPr>
          <a:xfrm>
            <a:off x="142875" y="1242596"/>
            <a:ext cx="7686675" cy="5478880"/>
          </a:xfrm>
          <a:prstGeom prst="rect">
            <a:avLst/>
          </a:prstGeom>
        </p:spPr>
      </p:pic>
      <p:sp>
        <p:nvSpPr>
          <p:cNvPr id="10" name="TextBox 9">
            <a:extLst>
              <a:ext uri="{FF2B5EF4-FFF2-40B4-BE49-F238E27FC236}">
                <a16:creationId xmlns:a16="http://schemas.microsoft.com/office/drawing/2014/main" id="{1CA3CF89-2A81-D3C4-D190-0AF37461E616}"/>
              </a:ext>
            </a:extLst>
          </p:cNvPr>
          <p:cNvSpPr txBox="1"/>
          <p:nvPr/>
        </p:nvSpPr>
        <p:spPr>
          <a:xfrm>
            <a:off x="733425" y="2345366"/>
            <a:ext cx="5181600" cy="861774"/>
          </a:xfrm>
          <a:prstGeom prst="rect">
            <a:avLst/>
          </a:prstGeom>
          <a:noFill/>
        </p:spPr>
        <p:txBody>
          <a:bodyPr wrap="square">
            <a:spAutoFit/>
          </a:bodyPr>
          <a:lstStyle/>
          <a:p>
            <a:pPr>
              <a:spcAft>
                <a:spcPts val="800"/>
              </a:spcAft>
              <a:buNone/>
            </a:pPr>
            <a:r>
              <a:rPr lang="en-CA" sz="1000" kern="100" dirty="0">
                <a:effectLst/>
                <a:latin typeface="Times New Roman" panose="02020603050405020304" pitchFamily="18" charset="0"/>
                <a:ea typeface="Aptos" panose="020B0004020202020204" pitchFamily="34" charset="0"/>
                <a:cs typeface="Times New Roman" panose="02020603050405020304" pitchFamily="18" charset="0"/>
              </a:rPr>
              <a:t>The low R² score is expected for a key reason: </a:t>
            </a:r>
            <a:r>
              <a:rPr lang="en-CA" sz="1000" b="1" kern="100" dirty="0">
                <a:effectLst/>
                <a:latin typeface="Times New Roman" panose="02020603050405020304" pitchFamily="18" charset="0"/>
                <a:ea typeface="Aptos" panose="020B0004020202020204" pitchFamily="34" charset="0"/>
                <a:cs typeface="Times New Roman" panose="02020603050405020304" pitchFamily="18" charset="0"/>
              </a:rPr>
              <a:t>we are modeling predictable, systemic patterns, not unpredictable criminal shocks.</a:t>
            </a:r>
            <a:r>
              <a:rPr lang="en-CA" sz="1000" kern="100" dirty="0">
                <a:effectLst/>
                <a:latin typeface="Times New Roman" panose="02020603050405020304" pitchFamily="18" charset="0"/>
                <a:ea typeface="Aptos" panose="020B0004020202020204" pitchFamily="34" charset="0"/>
                <a:cs typeface="Times New Roman" panose="02020603050405020304" pitchFamily="18" charset="0"/>
              </a:rPr>
              <a:t> The model reliably captures the seasonal 'tide' of crime (R² is strong for this purpose), which is perfect for resource planning. The 'missed' variance are the sudden spikes from organized crime rings and major incidents, which are best addressed by targeted intelligence and intervention, not statistical forecasting</a:t>
            </a:r>
            <a:endParaRPr lang="en-CA" sz="1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4337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E8C0E-9F63-16E2-6DB8-E04D11BEF1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AA4E08-1175-3C82-71A8-E78647219AFD}"/>
              </a:ext>
            </a:extLst>
          </p:cNvPr>
          <p:cNvSpPr txBox="1"/>
          <p:nvPr/>
        </p:nvSpPr>
        <p:spPr>
          <a:xfrm>
            <a:off x="303868" y="274321"/>
            <a:ext cx="11584261"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Forecasted Increase And Urgent Action Needed</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0A815D1C-2A1C-ACE3-9334-676584E4741A}"/>
              </a:ext>
            </a:extLst>
          </p:cNvPr>
          <p:cNvSpPr>
            <a:spLocks noGrp="1"/>
          </p:cNvSpPr>
          <p:nvPr>
            <p:ph type="dt" sz="half" idx="10"/>
          </p:nvPr>
        </p:nvSpPr>
        <p:spPr/>
        <p:txBody>
          <a:bodyPr/>
          <a:lstStyle/>
          <a:p>
            <a:fld id="{CF0160F9-68E2-47DE-BD2D-9F8B2C0C2841}" type="datetime3">
              <a:rPr lang="en-US" smtClean="0"/>
              <a:t>27 November 2025</a:t>
            </a:fld>
            <a:endParaRPr lang="en-US"/>
          </a:p>
        </p:txBody>
      </p:sp>
      <p:sp>
        <p:nvSpPr>
          <p:cNvPr id="8" name="Footer Placeholder 7">
            <a:extLst>
              <a:ext uri="{FF2B5EF4-FFF2-40B4-BE49-F238E27FC236}">
                <a16:creationId xmlns:a16="http://schemas.microsoft.com/office/drawing/2014/main" id="{DC26CC66-79E3-899D-9EB9-DA351BB319B9}"/>
              </a:ext>
            </a:extLst>
          </p:cNvPr>
          <p:cNvSpPr>
            <a:spLocks noGrp="1"/>
          </p:cNvSpPr>
          <p:nvPr>
            <p:ph type="ftr" sz="quarter" idx="11"/>
          </p:nvPr>
        </p:nvSpPr>
        <p:spPr/>
        <p:txBody>
          <a:bodyPr/>
          <a:lstStyle/>
          <a:p>
            <a:r>
              <a:rPr lang="en-US" dirty="0"/>
              <a:t>York Region Crime Analysis</a:t>
            </a:r>
          </a:p>
        </p:txBody>
      </p:sp>
      <p:sp>
        <p:nvSpPr>
          <p:cNvPr id="9" name="Slide Number Placeholder 8">
            <a:extLst>
              <a:ext uri="{FF2B5EF4-FFF2-40B4-BE49-F238E27FC236}">
                <a16:creationId xmlns:a16="http://schemas.microsoft.com/office/drawing/2014/main" id="{908A35A8-1D12-34FB-5ACC-39201FDE971F}"/>
              </a:ext>
            </a:extLst>
          </p:cNvPr>
          <p:cNvSpPr>
            <a:spLocks noGrp="1"/>
          </p:cNvSpPr>
          <p:nvPr>
            <p:ph type="sldNum" sz="quarter" idx="12"/>
          </p:nvPr>
        </p:nvSpPr>
        <p:spPr/>
        <p:txBody>
          <a:bodyPr/>
          <a:lstStyle/>
          <a:p>
            <a:fld id="{C1FF6DA9-008F-8B48-92A6-B652298478BF}" type="slidenum">
              <a:rPr lang="en-US" smtClean="0"/>
              <a:t>12</a:t>
            </a:fld>
            <a:endParaRPr lang="en-US"/>
          </a:p>
        </p:txBody>
      </p:sp>
      <p:sp>
        <p:nvSpPr>
          <p:cNvPr id="19" name="TextBox 18">
            <a:extLst>
              <a:ext uri="{FF2B5EF4-FFF2-40B4-BE49-F238E27FC236}">
                <a16:creationId xmlns:a16="http://schemas.microsoft.com/office/drawing/2014/main" id="{D3ABCE6A-F620-AAFE-4218-942DB784D46B}"/>
              </a:ext>
            </a:extLst>
          </p:cNvPr>
          <p:cNvSpPr txBox="1"/>
          <p:nvPr/>
        </p:nvSpPr>
        <p:spPr>
          <a:xfrm>
            <a:off x="7151915" y="4410892"/>
            <a:ext cx="4296232" cy="1815882"/>
          </a:xfrm>
          <a:prstGeom prst="rect">
            <a:avLst/>
          </a:prstGeom>
          <a:noFill/>
        </p:spPr>
        <p:txBody>
          <a:bodyPr wrap="square">
            <a:spAutoFit/>
          </a:bodyPr>
          <a:lstStyle/>
          <a:p>
            <a:r>
              <a:rPr lang="en-CA" sz="1400" b="1" dirty="0">
                <a:latin typeface="Times New Roman" panose="02020603050405020304" pitchFamily="18" charset="0"/>
                <a:cs typeface="Times New Roman" panose="02020603050405020304" pitchFamily="18" charset="0"/>
              </a:rPr>
              <a:t>Urgent Action Needed</a:t>
            </a:r>
            <a:endParaRPr lang="en-CA" sz="14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Priority: Proactively reallocate resources to counter the forecasted 5.2% increase in crime for 2026</a:t>
            </a: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2024 surge was a unique, extreme event. Our forecast shows a return to the underlying pre-2024 growth trend, indicating that the systemic pressures that existed before the 2024 spike are still present and will lead to increased crime again if unaddressed</a:t>
            </a:r>
          </a:p>
        </p:txBody>
      </p:sp>
      <p:pic>
        <p:nvPicPr>
          <p:cNvPr id="21" name="Picture 20">
            <a:extLst>
              <a:ext uri="{FF2B5EF4-FFF2-40B4-BE49-F238E27FC236}">
                <a16:creationId xmlns:a16="http://schemas.microsoft.com/office/drawing/2014/main" id="{97FE402E-467F-973E-4380-B034BEB9564E}"/>
              </a:ext>
            </a:extLst>
          </p:cNvPr>
          <p:cNvPicPr>
            <a:picLocks noChangeAspect="1"/>
          </p:cNvPicPr>
          <p:nvPr/>
        </p:nvPicPr>
        <p:blipFill>
          <a:blip r:embed="rId3"/>
          <a:stretch>
            <a:fillRect/>
          </a:stretch>
        </p:blipFill>
        <p:spPr>
          <a:xfrm>
            <a:off x="743854" y="1338942"/>
            <a:ext cx="6114145" cy="2611771"/>
          </a:xfrm>
          <a:prstGeom prst="rect">
            <a:avLst/>
          </a:prstGeom>
        </p:spPr>
      </p:pic>
      <p:pic>
        <p:nvPicPr>
          <p:cNvPr id="25" name="Picture 24">
            <a:extLst>
              <a:ext uri="{FF2B5EF4-FFF2-40B4-BE49-F238E27FC236}">
                <a16:creationId xmlns:a16="http://schemas.microsoft.com/office/drawing/2014/main" id="{63520093-C6E9-6BB6-F777-7C773A99C969}"/>
              </a:ext>
            </a:extLst>
          </p:cNvPr>
          <p:cNvPicPr>
            <a:picLocks noChangeAspect="1"/>
          </p:cNvPicPr>
          <p:nvPr/>
        </p:nvPicPr>
        <p:blipFill>
          <a:blip r:embed="rId4"/>
          <a:stretch>
            <a:fillRect/>
          </a:stretch>
        </p:blipFill>
        <p:spPr>
          <a:xfrm>
            <a:off x="743854" y="3896187"/>
            <a:ext cx="6114145" cy="2460163"/>
          </a:xfrm>
          <a:prstGeom prst="rect">
            <a:avLst/>
          </a:prstGeom>
        </p:spPr>
      </p:pic>
      <p:pic>
        <p:nvPicPr>
          <p:cNvPr id="5" name="Picture 4">
            <a:extLst>
              <a:ext uri="{FF2B5EF4-FFF2-40B4-BE49-F238E27FC236}">
                <a16:creationId xmlns:a16="http://schemas.microsoft.com/office/drawing/2014/main" id="{25FFF931-3657-7800-AEC7-F1E0DBDC6A90}"/>
              </a:ext>
            </a:extLst>
          </p:cNvPr>
          <p:cNvPicPr>
            <a:picLocks noChangeAspect="1"/>
          </p:cNvPicPr>
          <p:nvPr/>
        </p:nvPicPr>
        <p:blipFill>
          <a:blip r:embed="rId5"/>
          <a:stretch>
            <a:fillRect/>
          </a:stretch>
        </p:blipFill>
        <p:spPr>
          <a:xfrm>
            <a:off x="6992253" y="1338942"/>
            <a:ext cx="4455894" cy="2835641"/>
          </a:xfrm>
          <a:prstGeom prst="rect">
            <a:avLst/>
          </a:prstGeom>
        </p:spPr>
      </p:pic>
    </p:spTree>
    <p:extLst>
      <p:ext uri="{BB962C8B-B14F-4D97-AF65-F5344CB8AC3E}">
        <p14:creationId xmlns:p14="http://schemas.microsoft.com/office/powerpoint/2010/main" val="3803900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A0CB-438E-7804-9607-67CD1B00250C}"/>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York Region Police Operations Dashboard</a:t>
            </a:r>
            <a:endParaRPr lang="en-CA" dirty="0"/>
          </a:p>
        </p:txBody>
      </p:sp>
      <p:sp>
        <p:nvSpPr>
          <p:cNvPr id="3" name="Date Placeholder 2">
            <a:extLst>
              <a:ext uri="{FF2B5EF4-FFF2-40B4-BE49-F238E27FC236}">
                <a16:creationId xmlns:a16="http://schemas.microsoft.com/office/drawing/2014/main" id="{6F516BA6-6FCD-B988-7592-F4E484908EAF}"/>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33AF07BB-AF88-C58F-703C-BD391B9ED41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CCA1FC2C-DAE2-CA26-E381-0D069C335E47}"/>
              </a:ext>
            </a:extLst>
          </p:cNvPr>
          <p:cNvSpPr>
            <a:spLocks noGrp="1"/>
          </p:cNvSpPr>
          <p:nvPr>
            <p:ph type="sldNum" sz="quarter" idx="12"/>
          </p:nvPr>
        </p:nvSpPr>
        <p:spPr/>
        <p:txBody>
          <a:bodyPr/>
          <a:lstStyle/>
          <a:p>
            <a:fld id="{C1FF6DA9-008F-8B48-92A6-B652298478BF}" type="slidenum">
              <a:rPr lang="en-US" smtClean="0"/>
              <a:t>13</a:t>
            </a:fld>
            <a:endParaRPr lang="en-US"/>
          </a:p>
        </p:txBody>
      </p:sp>
      <p:pic>
        <p:nvPicPr>
          <p:cNvPr id="11" name="Picture 10">
            <a:extLst>
              <a:ext uri="{FF2B5EF4-FFF2-40B4-BE49-F238E27FC236}">
                <a16:creationId xmlns:a16="http://schemas.microsoft.com/office/drawing/2014/main" id="{88E690B4-D4C4-827C-F6A8-AAD81C7BF3E0}"/>
              </a:ext>
            </a:extLst>
          </p:cNvPr>
          <p:cNvPicPr>
            <a:picLocks noChangeAspect="1"/>
          </p:cNvPicPr>
          <p:nvPr/>
        </p:nvPicPr>
        <p:blipFill>
          <a:blip r:embed="rId2"/>
          <a:stretch>
            <a:fillRect/>
          </a:stretch>
        </p:blipFill>
        <p:spPr>
          <a:xfrm>
            <a:off x="2686050" y="1417638"/>
            <a:ext cx="7296149" cy="5303838"/>
          </a:xfrm>
          <a:prstGeom prst="rect">
            <a:avLst/>
          </a:prstGeom>
        </p:spPr>
      </p:pic>
    </p:spTree>
    <p:extLst>
      <p:ext uri="{BB962C8B-B14F-4D97-AF65-F5344CB8AC3E}">
        <p14:creationId xmlns:p14="http://schemas.microsoft.com/office/powerpoint/2010/main" val="1950862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154D-C21A-BF33-3D92-874A11CB8FC5}"/>
              </a:ext>
            </a:extLst>
          </p:cNvPr>
          <p:cNvSpPr>
            <a:spLocks noGrp="1"/>
          </p:cNvSpPr>
          <p:nvPr>
            <p:ph type="title"/>
          </p:nvPr>
        </p:nvSpPr>
        <p:spPr/>
        <p:txBody>
          <a:bodyPr>
            <a:normAutofit fontScale="90000"/>
          </a:bodyPr>
          <a:lstStyle/>
          <a:p>
            <a:r>
              <a:rPr lang="en-CA" b="1" dirty="0">
                <a:latin typeface="Times New Roman" panose="02020603050405020304" pitchFamily="18" charset="0"/>
                <a:cs typeface="Times New Roman" panose="02020603050405020304" pitchFamily="18" charset="0"/>
              </a:rPr>
              <a:t>District 4 (Vaughan) Operational Summary</a:t>
            </a:r>
            <a:br>
              <a:rPr lang="en-CA" b="1" dirty="0">
                <a:latin typeface="Times New Roman" panose="02020603050405020304" pitchFamily="18" charset="0"/>
                <a:cs typeface="Times New Roman" panose="02020603050405020304" pitchFamily="18" charset="0"/>
              </a:rPr>
            </a:br>
            <a:r>
              <a:rPr lang="en-CA" b="1" dirty="0">
                <a:latin typeface="Times New Roman" panose="02020603050405020304" pitchFamily="18" charset="0"/>
                <a:cs typeface="Times New Roman" panose="02020603050405020304" pitchFamily="18" charset="0"/>
              </a:rPr>
              <a:t> &amp; The Staffing Crisis</a:t>
            </a:r>
          </a:p>
        </p:txBody>
      </p:sp>
      <p:sp>
        <p:nvSpPr>
          <p:cNvPr id="3" name="Date Placeholder 2">
            <a:extLst>
              <a:ext uri="{FF2B5EF4-FFF2-40B4-BE49-F238E27FC236}">
                <a16:creationId xmlns:a16="http://schemas.microsoft.com/office/drawing/2014/main" id="{B75B0995-0705-635A-1F1E-24B29A01C795}"/>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2B2672D3-F93E-97D0-6D05-CC6BD7133D46}"/>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7817628C-FBE3-249C-4F34-080F9FC9941A}"/>
              </a:ext>
            </a:extLst>
          </p:cNvPr>
          <p:cNvSpPr>
            <a:spLocks noGrp="1"/>
          </p:cNvSpPr>
          <p:nvPr>
            <p:ph type="sldNum" sz="quarter" idx="12"/>
          </p:nvPr>
        </p:nvSpPr>
        <p:spPr/>
        <p:txBody>
          <a:bodyPr/>
          <a:lstStyle/>
          <a:p>
            <a:fld id="{C1FF6DA9-008F-8B48-92A6-B652298478BF}" type="slidenum">
              <a:rPr lang="en-US" smtClean="0"/>
              <a:t>14</a:t>
            </a:fld>
            <a:endParaRPr lang="en-US"/>
          </a:p>
        </p:txBody>
      </p:sp>
      <p:pic>
        <p:nvPicPr>
          <p:cNvPr id="8" name="Picture 7" descr="image.png">
            <a:extLst>
              <a:ext uri="{FF2B5EF4-FFF2-40B4-BE49-F238E27FC236}">
                <a16:creationId xmlns:a16="http://schemas.microsoft.com/office/drawing/2014/main" id="{8680B7EC-2241-C1CF-3DE6-430BD5780E66}"/>
              </a:ext>
            </a:extLst>
          </p:cNvPr>
          <p:cNvPicPr>
            <a:picLocks noChangeAspect="1"/>
          </p:cNvPicPr>
          <p:nvPr/>
        </p:nvPicPr>
        <p:blipFill>
          <a:blip r:embed="rId2"/>
          <a:stretch>
            <a:fillRect/>
          </a:stretch>
        </p:blipFill>
        <p:spPr>
          <a:xfrm>
            <a:off x="838000" y="1522929"/>
            <a:ext cx="3940212" cy="2399809"/>
          </a:xfrm>
          <a:prstGeom prst="rect">
            <a:avLst/>
          </a:prstGeom>
        </p:spPr>
      </p:pic>
      <p:pic>
        <p:nvPicPr>
          <p:cNvPr id="11" name="Picture 10">
            <a:extLst>
              <a:ext uri="{FF2B5EF4-FFF2-40B4-BE49-F238E27FC236}">
                <a16:creationId xmlns:a16="http://schemas.microsoft.com/office/drawing/2014/main" id="{0B9A4BC9-CF36-A696-9472-CB95B8C1B9A4}"/>
              </a:ext>
            </a:extLst>
          </p:cNvPr>
          <p:cNvPicPr>
            <a:picLocks noChangeAspect="1"/>
          </p:cNvPicPr>
          <p:nvPr/>
        </p:nvPicPr>
        <p:blipFill>
          <a:blip r:embed="rId3"/>
          <a:stretch>
            <a:fillRect/>
          </a:stretch>
        </p:blipFill>
        <p:spPr>
          <a:xfrm>
            <a:off x="4932205" y="1552469"/>
            <a:ext cx="3592670" cy="2370269"/>
          </a:xfrm>
          <a:prstGeom prst="rect">
            <a:avLst/>
          </a:prstGeom>
        </p:spPr>
      </p:pic>
      <p:pic>
        <p:nvPicPr>
          <p:cNvPr id="14" name="Picture 13">
            <a:extLst>
              <a:ext uri="{FF2B5EF4-FFF2-40B4-BE49-F238E27FC236}">
                <a16:creationId xmlns:a16="http://schemas.microsoft.com/office/drawing/2014/main" id="{BCBFCFC9-EB28-6673-BA67-13EBBDA1E929}"/>
              </a:ext>
            </a:extLst>
          </p:cNvPr>
          <p:cNvPicPr>
            <a:picLocks noChangeAspect="1"/>
          </p:cNvPicPr>
          <p:nvPr/>
        </p:nvPicPr>
        <p:blipFill>
          <a:blip r:embed="rId4"/>
          <a:stretch>
            <a:fillRect/>
          </a:stretch>
        </p:blipFill>
        <p:spPr>
          <a:xfrm>
            <a:off x="8558368" y="4043412"/>
            <a:ext cx="2839718" cy="2370269"/>
          </a:xfrm>
          <a:prstGeom prst="rect">
            <a:avLst/>
          </a:prstGeom>
        </p:spPr>
      </p:pic>
      <p:pic>
        <p:nvPicPr>
          <p:cNvPr id="15" name="Picture 14">
            <a:extLst>
              <a:ext uri="{FF2B5EF4-FFF2-40B4-BE49-F238E27FC236}">
                <a16:creationId xmlns:a16="http://schemas.microsoft.com/office/drawing/2014/main" id="{90CD004A-0BE4-1DDD-C947-E94C5EA8A951}"/>
              </a:ext>
            </a:extLst>
          </p:cNvPr>
          <p:cNvPicPr>
            <a:picLocks noChangeAspect="1"/>
          </p:cNvPicPr>
          <p:nvPr/>
        </p:nvPicPr>
        <p:blipFill>
          <a:blip r:embed="rId5"/>
          <a:stretch>
            <a:fillRect/>
          </a:stretch>
        </p:blipFill>
        <p:spPr>
          <a:xfrm>
            <a:off x="838000" y="3922738"/>
            <a:ext cx="3940212" cy="2482647"/>
          </a:xfrm>
          <a:prstGeom prst="rect">
            <a:avLst/>
          </a:prstGeom>
        </p:spPr>
      </p:pic>
      <p:pic>
        <p:nvPicPr>
          <p:cNvPr id="16" name="Picture 15">
            <a:extLst>
              <a:ext uri="{FF2B5EF4-FFF2-40B4-BE49-F238E27FC236}">
                <a16:creationId xmlns:a16="http://schemas.microsoft.com/office/drawing/2014/main" id="{EED2543C-7C8C-3A5D-AD66-4A8EABF5CB87}"/>
              </a:ext>
            </a:extLst>
          </p:cNvPr>
          <p:cNvPicPr>
            <a:picLocks noChangeAspect="1"/>
          </p:cNvPicPr>
          <p:nvPr/>
        </p:nvPicPr>
        <p:blipFill>
          <a:blip r:embed="rId6"/>
          <a:stretch>
            <a:fillRect/>
          </a:stretch>
        </p:blipFill>
        <p:spPr>
          <a:xfrm>
            <a:off x="8524875" y="1544981"/>
            <a:ext cx="2873211" cy="2370269"/>
          </a:xfrm>
          <a:prstGeom prst="rect">
            <a:avLst/>
          </a:prstGeom>
        </p:spPr>
      </p:pic>
      <p:pic>
        <p:nvPicPr>
          <p:cNvPr id="17" name="Picture 16">
            <a:extLst>
              <a:ext uri="{FF2B5EF4-FFF2-40B4-BE49-F238E27FC236}">
                <a16:creationId xmlns:a16="http://schemas.microsoft.com/office/drawing/2014/main" id="{D18F5FDA-E574-3B01-B340-CAE246BA4358}"/>
              </a:ext>
            </a:extLst>
          </p:cNvPr>
          <p:cNvPicPr>
            <a:picLocks noChangeAspect="1"/>
          </p:cNvPicPr>
          <p:nvPr/>
        </p:nvPicPr>
        <p:blipFill>
          <a:blip r:embed="rId7"/>
          <a:stretch>
            <a:fillRect/>
          </a:stretch>
        </p:blipFill>
        <p:spPr>
          <a:xfrm>
            <a:off x="4965700" y="4043412"/>
            <a:ext cx="3592668" cy="2361973"/>
          </a:xfrm>
          <a:prstGeom prst="rect">
            <a:avLst/>
          </a:prstGeom>
        </p:spPr>
      </p:pic>
    </p:spTree>
    <p:extLst>
      <p:ext uri="{BB962C8B-B14F-4D97-AF65-F5344CB8AC3E}">
        <p14:creationId xmlns:p14="http://schemas.microsoft.com/office/powerpoint/2010/main" val="4288128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EDDB-75B7-F86E-9ACA-8010C023A45C}"/>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District 4 (Vaughan) is the Epicenter of Risk</a:t>
            </a:r>
          </a:p>
        </p:txBody>
      </p:sp>
      <p:sp>
        <p:nvSpPr>
          <p:cNvPr id="3" name="Date Placeholder 2">
            <a:extLst>
              <a:ext uri="{FF2B5EF4-FFF2-40B4-BE49-F238E27FC236}">
                <a16:creationId xmlns:a16="http://schemas.microsoft.com/office/drawing/2014/main" id="{ABE95676-6C09-A758-D68E-DC11F9B534C5}"/>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E67543A8-B6BE-944D-20BE-C32A0987102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104355CA-0E54-C74C-8A1F-7A8DC15CBFFF}"/>
              </a:ext>
            </a:extLst>
          </p:cNvPr>
          <p:cNvSpPr>
            <a:spLocks noGrp="1"/>
          </p:cNvSpPr>
          <p:nvPr>
            <p:ph type="sldNum" sz="quarter" idx="12"/>
          </p:nvPr>
        </p:nvSpPr>
        <p:spPr/>
        <p:txBody>
          <a:bodyPr/>
          <a:lstStyle/>
          <a:p>
            <a:fld id="{C1FF6DA9-008F-8B48-92A6-B652298478BF}" type="slidenum">
              <a:rPr lang="en-US" smtClean="0"/>
              <a:t>15</a:t>
            </a:fld>
            <a:endParaRPr lang="en-US" dirty="0"/>
          </a:p>
        </p:txBody>
      </p:sp>
      <p:pic>
        <p:nvPicPr>
          <p:cNvPr id="6" name="Picture 5">
            <a:extLst>
              <a:ext uri="{FF2B5EF4-FFF2-40B4-BE49-F238E27FC236}">
                <a16:creationId xmlns:a16="http://schemas.microsoft.com/office/drawing/2014/main" id="{E82EBC86-7BEC-B09A-87FA-A3F0C28ECBC6}"/>
              </a:ext>
            </a:extLst>
          </p:cNvPr>
          <p:cNvPicPr>
            <a:picLocks noChangeAspect="1"/>
          </p:cNvPicPr>
          <p:nvPr/>
        </p:nvPicPr>
        <p:blipFill>
          <a:blip r:embed="rId3"/>
          <a:stretch>
            <a:fillRect/>
          </a:stretch>
        </p:blipFill>
        <p:spPr>
          <a:xfrm>
            <a:off x="904875" y="1390650"/>
            <a:ext cx="6591299" cy="5032376"/>
          </a:xfrm>
          <a:prstGeom prst="rect">
            <a:avLst/>
          </a:prstGeom>
        </p:spPr>
      </p:pic>
      <p:sp>
        <p:nvSpPr>
          <p:cNvPr id="7" name="TextBox 6">
            <a:extLst>
              <a:ext uri="{FF2B5EF4-FFF2-40B4-BE49-F238E27FC236}">
                <a16:creationId xmlns:a16="http://schemas.microsoft.com/office/drawing/2014/main" id="{9222E446-9863-F8C4-AF44-7A1BFEEF50F7}"/>
              </a:ext>
            </a:extLst>
          </p:cNvPr>
          <p:cNvSpPr txBox="1"/>
          <p:nvPr/>
        </p:nvSpPr>
        <p:spPr>
          <a:xfrm>
            <a:off x="7791450" y="1289726"/>
            <a:ext cx="3889375" cy="5201424"/>
          </a:xfrm>
          <a:prstGeom prst="rect">
            <a:avLst/>
          </a:prstGeom>
          <a:noFill/>
        </p:spPr>
        <p:txBody>
          <a:bodyPr wrap="square">
            <a:spAutoFit/>
          </a:bodyPr>
          <a:lstStyle/>
          <a:p>
            <a:pPr>
              <a:spcBef>
                <a:spcPts val="600"/>
              </a:spcBef>
            </a:pPr>
            <a:r>
              <a:rPr lang="en-US" sz="1400" b="1" dirty="0">
                <a:latin typeface="Times New Roman" panose="02020603050405020304" pitchFamily="18" charset="0"/>
                <a:cs typeface="Times New Roman" panose="02020603050405020304" pitchFamily="18" charset="0"/>
              </a:rPr>
              <a:t>Data:</a:t>
            </a:r>
            <a:r>
              <a:rPr lang="en-US" sz="1400" dirty="0">
                <a:latin typeface="Times New Roman" panose="02020603050405020304" pitchFamily="18" charset="0"/>
                <a:cs typeface="Times New Roman" panose="02020603050405020304" pitchFamily="18" charset="0"/>
              </a:rPr>
              <a:t> </a:t>
            </a:r>
            <a:r>
              <a:rPr lang="en-CA" sz="1400" dirty="0">
                <a:solidFill>
                  <a:srgbClr val="0F1115"/>
                </a:solidFill>
                <a:latin typeface="Times New Roman" panose="02020603050405020304" pitchFamily="18" charset="0"/>
                <a:cs typeface="Times New Roman" panose="02020603050405020304" pitchFamily="18" charset="0"/>
              </a:rPr>
              <a:t>traffic, geographic, demographic, economic, weather, unemployment, youth population</a:t>
            </a:r>
            <a:endParaRPr lang="en-US" sz="1400" dirty="0">
              <a:latin typeface="Times New Roman" panose="02020603050405020304" pitchFamily="18" charset="0"/>
              <a:cs typeface="Times New Roman" panose="02020603050405020304" pitchFamily="18" charset="0"/>
            </a:endParaRPr>
          </a:p>
          <a:p>
            <a:pPr>
              <a:spcBef>
                <a:spcPts val="600"/>
              </a:spcBef>
            </a:pPr>
            <a:r>
              <a:rPr lang="en-US" sz="1400" b="1" dirty="0">
                <a:latin typeface="Times New Roman" panose="02020603050405020304" pitchFamily="18" charset="0"/>
                <a:cs typeface="Times New Roman" panose="02020603050405020304" pitchFamily="18" charset="0"/>
              </a:rPr>
              <a:t>Model:</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for feature importance</a:t>
            </a:r>
          </a:p>
          <a:p>
            <a:pPr marL="36000">
              <a:spcBef>
                <a:spcPts val="600"/>
              </a:spcBef>
            </a:pPr>
            <a:r>
              <a:rPr lang="en-CA" sz="1400" b="1" dirty="0">
                <a:latin typeface="Times New Roman" panose="02020603050405020304" pitchFamily="18" charset="0"/>
                <a:cs typeface="Times New Roman" panose="02020603050405020304" pitchFamily="18" charset="0"/>
              </a:rPr>
              <a:t>Priority Assessment</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100-point scale evaluating:</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Crime growth &amp; volume</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Type severity &amp; temporal concentration</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Call-for-service load</a:t>
            </a:r>
          </a:p>
          <a:p>
            <a:pPr>
              <a:spcBef>
                <a:spcPts val="600"/>
              </a:spcBef>
            </a:pPr>
            <a:r>
              <a:rPr lang="en-US" sz="1400" b="1" dirty="0">
                <a:latin typeface="Times New Roman" panose="02020603050405020304" pitchFamily="18" charset="0"/>
                <a:cs typeface="Times New Roman" panose="02020603050405020304" pitchFamily="18" charset="0"/>
              </a:rPr>
              <a:t>Tier Definition: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High (70+): </a:t>
            </a:r>
            <a:r>
              <a:rPr lang="en-CA" sz="1200" dirty="0">
                <a:solidFill>
                  <a:srgbClr val="0F1115"/>
                </a:solidFill>
                <a:latin typeface="Times New Roman" panose="02020603050405020304" pitchFamily="18" charset="0"/>
                <a:cs typeface="Times New Roman" panose="02020603050405020304" pitchFamily="18" charset="0"/>
              </a:rPr>
              <a:t>Critical risk requiring immediate intervention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Medium (60-69): </a:t>
            </a:r>
            <a:r>
              <a:rPr lang="en-CA" sz="1200" dirty="0">
                <a:solidFill>
                  <a:srgbClr val="0F1115"/>
                </a:solidFill>
                <a:latin typeface="Times New Roman" panose="02020603050405020304" pitchFamily="18" charset="0"/>
                <a:cs typeface="Times New Roman" panose="02020603050405020304" pitchFamily="18" charset="0"/>
              </a:rPr>
              <a:t>Elevated risk requiring monitoring and prevention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Low (&lt;60): </a:t>
            </a:r>
            <a:r>
              <a:rPr lang="en-CA" sz="1200" dirty="0">
                <a:solidFill>
                  <a:srgbClr val="0F1115"/>
                </a:solidFill>
                <a:latin typeface="Times New Roman" panose="02020603050405020304" pitchFamily="18" charset="0"/>
                <a:cs typeface="Times New Roman" panose="02020603050405020304" pitchFamily="18" charset="0"/>
              </a:rPr>
              <a:t>Stable, standard patrol levels sufficient</a:t>
            </a:r>
            <a:r>
              <a:rPr lang="en-US" sz="1200" dirty="0">
                <a:solidFill>
                  <a:srgbClr val="0F1115"/>
                </a:solidFill>
                <a:latin typeface="Times New Roman" panose="02020603050405020304" pitchFamily="18" charset="0"/>
                <a:cs typeface="Times New Roman" panose="02020603050405020304" pitchFamily="18" charset="0"/>
              </a:rPr>
              <a:t> </a:t>
            </a:r>
            <a:endParaRPr lang="en-CA" sz="1200" dirty="0">
              <a:solidFill>
                <a:srgbClr val="0F1115"/>
              </a:solidFill>
              <a:latin typeface="Times New Roman" panose="02020603050405020304" pitchFamily="18" charset="0"/>
              <a:cs typeface="Times New Roman" panose="02020603050405020304" pitchFamily="18" charset="0"/>
            </a:endParaRPr>
          </a:p>
          <a:p>
            <a:pPr>
              <a:spcBef>
                <a:spcPts val="600"/>
              </a:spcBef>
            </a:pPr>
            <a:r>
              <a:rPr lang="en-CA" sz="1400" b="1" dirty="0">
                <a:latin typeface="Times New Roman" panose="02020603050405020304" pitchFamily="18" charset="0"/>
                <a:cs typeface="Times New Roman" panose="02020603050405020304" pitchFamily="18" charset="0"/>
              </a:rPr>
              <a:t>Key Insights</a:t>
            </a:r>
            <a:endParaRPr lang="en-CA"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This scoring system allows us to move beyond simple crime counts and focus resources on areas with the most severe and concentrated threats, such as District 4</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The crisis in District 4 is not just high crime volume, but a dangerous mismatch between criminal activity patterns (evenings, weekends) and officer availability (weekday vulnerability)</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The data confirms that District 4 is not just a hotspot, but a systemic outlier requiring a disproportional share of resources</a:t>
            </a:r>
          </a:p>
        </p:txBody>
      </p:sp>
    </p:spTree>
    <p:extLst>
      <p:ext uri="{BB962C8B-B14F-4D97-AF65-F5344CB8AC3E}">
        <p14:creationId xmlns:p14="http://schemas.microsoft.com/office/powerpoint/2010/main" val="304018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36B8-6DE7-FAEB-6620-63DD72CC9249}"/>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The Staffing Crisis: 95% Legal Compliance Masks 54% Operational Readiness In District 4 (Vaughan)</a:t>
            </a:r>
          </a:p>
        </p:txBody>
      </p:sp>
      <p:sp>
        <p:nvSpPr>
          <p:cNvPr id="3" name="Date Placeholder 2">
            <a:extLst>
              <a:ext uri="{FF2B5EF4-FFF2-40B4-BE49-F238E27FC236}">
                <a16:creationId xmlns:a16="http://schemas.microsoft.com/office/drawing/2014/main" id="{057B8F5C-AD01-B684-5956-8909006EDE4C}"/>
              </a:ext>
            </a:extLst>
          </p:cNvPr>
          <p:cNvSpPr>
            <a:spLocks noGrp="1"/>
          </p:cNvSpPr>
          <p:nvPr>
            <p:ph type="dt" sz="half" idx="10"/>
          </p:nvPr>
        </p:nvSpPr>
        <p:spPr/>
        <p:txBody>
          <a:bodyPr/>
          <a:lstStyle/>
          <a:p>
            <a:fld id="{CBA8526B-5913-4A31-BD69-2065E4B8809B}" type="datetime3">
              <a:rPr lang="en-US" smtClean="0"/>
              <a:t>27 November 2025</a:t>
            </a:fld>
            <a:endParaRPr lang="en-US" dirty="0"/>
          </a:p>
        </p:txBody>
      </p:sp>
      <p:sp>
        <p:nvSpPr>
          <p:cNvPr id="4" name="Footer Placeholder 3">
            <a:extLst>
              <a:ext uri="{FF2B5EF4-FFF2-40B4-BE49-F238E27FC236}">
                <a16:creationId xmlns:a16="http://schemas.microsoft.com/office/drawing/2014/main" id="{0610FC1E-7FDA-7E47-9CF1-8C24624CB11C}"/>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D500AE8-7A78-5C05-8742-1A6B69A077A3}"/>
              </a:ext>
            </a:extLst>
          </p:cNvPr>
          <p:cNvSpPr>
            <a:spLocks noGrp="1"/>
          </p:cNvSpPr>
          <p:nvPr>
            <p:ph type="sldNum" sz="quarter" idx="12"/>
          </p:nvPr>
        </p:nvSpPr>
        <p:spPr/>
        <p:txBody>
          <a:bodyPr/>
          <a:lstStyle/>
          <a:p>
            <a:fld id="{C1FF6DA9-008F-8B48-92A6-B652298478BF}" type="slidenum">
              <a:rPr lang="en-US" smtClean="0"/>
              <a:t>16</a:t>
            </a:fld>
            <a:endParaRPr lang="en-US"/>
          </a:p>
        </p:txBody>
      </p:sp>
      <p:pic>
        <p:nvPicPr>
          <p:cNvPr id="6" name="Picture 5" descr="A screenshot of a graph&#10;&#10;AI-generated content may be incorrect.">
            <a:extLst>
              <a:ext uri="{FF2B5EF4-FFF2-40B4-BE49-F238E27FC236}">
                <a16:creationId xmlns:a16="http://schemas.microsoft.com/office/drawing/2014/main" id="{0A80783C-30DA-B674-62EA-30F662250557}"/>
              </a:ext>
            </a:extLst>
          </p:cNvPr>
          <p:cNvPicPr>
            <a:picLocks noChangeAspect="1"/>
          </p:cNvPicPr>
          <p:nvPr/>
        </p:nvPicPr>
        <p:blipFill>
          <a:blip r:embed="rId3"/>
          <a:stretch>
            <a:fillRect/>
          </a:stretch>
        </p:blipFill>
        <p:spPr>
          <a:xfrm>
            <a:off x="5724525" y="1653138"/>
            <a:ext cx="5913213" cy="4804812"/>
          </a:xfrm>
          <a:prstGeom prst="rect">
            <a:avLst/>
          </a:prstGeom>
        </p:spPr>
      </p:pic>
      <p:sp>
        <p:nvSpPr>
          <p:cNvPr id="7" name="TextBox 6">
            <a:extLst>
              <a:ext uri="{FF2B5EF4-FFF2-40B4-BE49-F238E27FC236}">
                <a16:creationId xmlns:a16="http://schemas.microsoft.com/office/drawing/2014/main" id="{3408045E-72F3-A51F-AF21-9056BE7C0550}"/>
              </a:ext>
            </a:extLst>
          </p:cNvPr>
          <p:cNvSpPr txBox="1"/>
          <p:nvPr/>
        </p:nvSpPr>
        <p:spPr>
          <a:xfrm>
            <a:off x="682625" y="1624597"/>
            <a:ext cx="5105400" cy="4955203"/>
          </a:xfrm>
          <a:prstGeom prst="rect">
            <a:avLst/>
          </a:prstGeom>
          <a:noFill/>
        </p:spPr>
        <p:txBody>
          <a:bodyPr wrap="square">
            <a:spAutoFit/>
          </a:bodyPr>
          <a:lstStyle/>
          <a:p>
            <a:r>
              <a:rPr lang="en-CA" sz="1600" b="1" dirty="0">
                <a:latin typeface="Times New Roman" panose="02020603050405020304" pitchFamily="18" charset="0"/>
                <a:cs typeface="Times New Roman" panose="02020603050405020304" pitchFamily="18" charset="0"/>
              </a:rPr>
              <a:t>Executive Summary</a:t>
            </a:r>
            <a:endParaRPr lang="en-CA" sz="1600" dirty="0">
              <a:latin typeface="Times New Roman" panose="02020603050405020304" pitchFamily="18" charset="0"/>
              <a:cs typeface="Times New Roman" panose="02020603050405020304" pitchFamily="18" charset="0"/>
            </a:endParaRPr>
          </a:p>
          <a:p>
            <a:pPr lvl="0"/>
            <a:r>
              <a:rPr lang="en-CA" sz="1200" dirty="0">
                <a:latin typeface="Times New Roman" panose="02020603050405020304" pitchFamily="18" charset="0"/>
                <a:cs typeface="Times New Roman" panose="02020603050405020304" pitchFamily="18" charset="0"/>
              </a:rPr>
              <a:t>Officer Availability: 33 / 61 (54%)</a:t>
            </a:r>
          </a:p>
          <a:p>
            <a:pPr lvl="0"/>
            <a:r>
              <a:rPr lang="en-CA" sz="1200" dirty="0">
                <a:latin typeface="Times New Roman" panose="02020603050405020304" pitchFamily="18" charset="0"/>
                <a:cs typeface="Times New Roman" panose="02020603050405020304" pitchFamily="18" charset="0"/>
              </a:rPr>
              <a:t>Daily Call Volume: 438</a:t>
            </a:r>
          </a:p>
          <a:p>
            <a:pPr lvl="0"/>
            <a:r>
              <a:rPr lang="en-CA" sz="1200" dirty="0">
                <a:latin typeface="Times New Roman" panose="02020603050405020304" pitchFamily="18" charset="0"/>
                <a:cs typeface="Times New Roman" panose="02020603050405020304" pitchFamily="18" charset="0"/>
              </a:rPr>
              <a:t>Calls per Available Officer: ~13.3</a:t>
            </a:r>
          </a:p>
          <a:p>
            <a:pPr lvl="0"/>
            <a:r>
              <a:rPr lang="en-CA" sz="1200" dirty="0">
                <a:latin typeface="Times New Roman" panose="02020603050405020304" pitchFamily="18" charset="0"/>
                <a:cs typeface="Times New Roman" panose="02020603050405020304" pitchFamily="18" charset="0"/>
              </a:rPr>
              <a:t>Operational Readiness: 54%</a:t>
            </a:r>
          </a:p>
          <a:p>
            <a:pPr lvl="0"/>
            <a:endParaRPr lang="en-CA" sz="1200" dirty="0">
              <a:latin typeface="Times New Roman" panose="02020603050405020304" pitchFamily="18" charset="0"/>
              <a:cs typeface="Times New Roman" panose="02020603050405020304" pitchFamily="18" charset="0"/>
            </a:endParaRPr>
          </a:p>
          <a:p>
            <a:pPr lvl="0"/>
            <a:endParaRPr lang="en-CA" sz="1200" dirty="0">
              <a:latin typeface="Times New Roman" panose="02020603050405020304" pitchFamily="18" charset="0"/>
              <a:cs typeface="Times New Roman" panose="02020603050405020304" pitchFamily="18" charset="0"/>
            </a:endParaRPr>
          </a:p>
          <a:p>
            <a:pPr lvl="0"/>
            <a:endParaRPr lang="en-CA" sz="1200" dirty="0">
              <a:latin typeface="Times New Roman" panose="02020603050405020304" pitchFamily="18" charset="0"/>
              <a:cs typeface="Times New Roman" panose="02020603050405020304" pitchFamily="18" charset="0"/>
            </a:endParaRPr>
          </a:p>
          <a:p>
            <a:r>
              <a:rPr lang="en-CA" sz="1600" b="1" dirty="0">
                <a:latin typeface="Times New Roman" panose="02020603050405020304" pitchFamily="18" charset="0"/>
                <a:cs typeface="Times New Roman" panose="02020603050405020304" pitchFamily="18" charset="0"/>
              </a:rPr>
              <a:t>Compliance Analysis</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Minimum Required Officers: 23</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Days Below Minimum Staffing: 55/1096 (5.0%)</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Staffing Compliance Rate: 95.0% </a:t>
            </a:r>
            <a:r>
              <a:rPr lang="en-CA" sz="1200" dirty="0">
                <a:latin typeface="Times New Roman" panose="02020603050405020304" pitchFamily="18" charset="0"/>
                <a:cs typeface="Times New Roman" panose="02020603050405020304" pitchFamily="18" charset="0"/>
                <a:sym typeface="Wingdings" panose="05000000000000000000" pitchFamily="2" charset="2"/>
              </a:rPr>
              <a:t> </a:t>
            </a:r>
            <a:r>
              <a:rPr lang="en-CA" sz="1200" dirty="0">
                <a:latin typeface="Times New Roman" panose="02020603050405020304" pitchFamily="18" charset="0"/>
                <a:cs typeface="Times New Roman" panose="02020603050405020304" pitchFamily="18" charset="0"/>
              </a:rPr>
              <a:t>Misleading</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While we meet a bare-minimum legal requirement 95% of the time, our effective operational capacity is only 54% due to vacancies, leave, and training. This means on an average day, we are operating with nearly half our force unavailable</a:t>
            </a:r>
          </a:p>
          <a:p>
            <a:r>
              <a:rPr lang="en-CA" sz="1600" b="1" dirty="0">
                <a:latin typeface="Times New Roman" panose="02020603050405020304" pitchFamily="18" charset="0"/>
                <a:cs typeface="Times New Roman" panose="02020603050405020304" pitchFamily="18" charset="0"/>
              </a:rPr>
              <a:t>Risk Assessment</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Overall Risk Level: HIGH</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Availability Risk Score: 0.46</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 Staffing Risk: LOW</a:t>
            </a:r>
          </a:p>
          <a:p>
            <a:r>
              <a:rPr lang="en-CA" sz="1600" b="1" dirty="0">
                <a:latin typeface="Times New Roman" panose="02020603050405020304" pitchFamily="18" charset="0"/>
                <a:cs typeface="Times New Roman" panose="02020603050405020304" pitchFamily="18" charset="0"/>
              </a:rPr>
              <a:t>High Risk Periods</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High-Unavailability Months: June - December</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High-Unavailability Days: While criminal activity peaks on Fridays, our operational vulnerability is highest Monday-Thursday due to low officer availability. This mismatch requires strategic scheduling adjustments</a:t>
            </a:r>
          </a:p>
        </p:txBody>
      </p:sp>
      <p:sp>
        <p:nvSpPr>
          <p:cNvPr id="9" name="TextBox 8">
            <a:extLst>
              <a:ext uri="{FF2B5EF4-FFF2-40B4-BE49-F238E27FC236}">
                <a16:creationId xmlns:a16="http://schemas.microsoft.com/office/drawing/2014/main" id="{A541F3CA-2A6E-43A1-5435-7A657A5F0E26}"/>
              </a:ext>
            </a:extLst>
          </p:cNvPr>
          <p:cNvSpPr txBox="1"/>
          <p:nvPr/>
        </p:nvSpPr>
        <p:spPr>
          <a:xfrm>
            <a:off x="2838450" y="1681713"/>
            <a:ext cx="2955925" cy="1723549"/>
          </a:xfrm>
          <a:prstGeom prst="rect">
            <a:avLst/>
          </a:prstGeom>
          <a:noFill/>
        </p:spPr>
        <p:txBody>
          <a:bodyPr wrap="square">
            <a:spAutoFit/>
          </a:bodyPr>
          <a:lstStyle/>
          <a:p>
            <a:pPr>
              <a:buNone/>
            </a:pPr>
            <a:r>
              <a:rPr lang="en-CA" sz="1000" b="1" kern="100" dirty="0">
                <a:effectLst/>
                <a:latin typeface="Aptos" panose="020B0004020202020204" pitchFamily="34" charset="0"/>
                <a:ea typeface="Aptos" panose="020B0004020202020204" pitchFamily="34" charset="0"/>
                <a:cs typeface="Times New Roman" panose="02020603050405020304" pitchFamily="18" charset="0"/>
              </a:rPr>
              <a:t>TOP 10 HIGHEST-RISK DAYS</a:t>
            </a:r>
            <a:r>
              <a:rPr lang="en-CA" sz="1000" kern="100" dirty="0">
                <a:effectLst/>
                <a:latin typeface="Aptos" panose="020B0004020202020204" pitchFamily="34" charset="0"/>
                <a:ea typeface="Aptos" panose="020B0004020202020204" pitchFamily="34" charset="0"/>
                <a:cs typeface="Times New Roman" panose="02020603050405020304" pitchFamily="18" charset="0"/>
              </a:rPr>
              <a:t>:</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Date       	     Day                   Officers </a:t>
            </a:r>
            <a:r>
              <a:rPr lang="en-CA" sz="800" kern="100" dirty="0">
                <a:latin typeface="Aptos" panose="020B0004020202020204" pitchFamily="34" charset="0"/>
                <a:ea typeface="Aptos" panose="020B0004020202020204" pitchFamily="34" charset="0"/>
                <a:cs typeface="Times New Roman" panose="02020603050405020304" pitchFamily="18" charset="0"/>
              </a:rPr>
              <a:t>      </a:t>
            </a:r>
            <a:r>
              <a:rPr lang="en-CA" sz="800" kern="100" dirty="0">
                <a:effectLst/>
                <a:latin typeface="Aptos" panose="020B0004020202020204" pitchFamily="34" charset="0"/>
                <a:ea typeface="Aptos" panose="020B0004020202020204" pitchFamily="34" charset="0"/>
                <a:cs typeface="Times New Roman" panose="02020603050405020304" pitchFamily="18" charset="0"/>
              </a:rPr>
              <a:t>Calls      </a:t>
            </a:r>
            <a:r>
              <a:rPr lang="en-CA" sz="800" kern="100" dirty="0">
                <a:latin typeface="Aptos" panose="020B0004020202020204" pitchFamily="34" charset="0"/>
                <a:ea typeface="Aptos" panose="020B0004020202020204" pitchFamily="34" charset="0"/>
                <a:cs typeface="Times New Roman" panose="02020603050405020304" pitchFamily="18" charset="0"/>
              </a:rPr>
              <a:t>Officers      Officer</a:t>
            </a:r>
            <a:br>
              <a:rPr lang="en-CA" sz="800" kern="100" dirty="0">
                <a:effectLst/>
                <a:latin typeface="Aptos" panose="020B0004020202020204" pitchFamily="34" charset="0"/>
                <a:ea typeface="Aptos" panose="020B0004020202020204" pitchFamily="34" charset="0"/>
                <a:cs typeface="Times New Roman" panose="02020603050405020304" pitchFamily="18" charset="0"/>
              </a:rPr>
            </a:br>
            <a:r>
              <a:rPr lang="en-CA" sz="800" kern="100" dirty="0">
                <a:latin typeface="Aptos" panose="020B0004020202020204" pitchFamily="34" charset="0"/>
                <a:ea typeface="Aptos" panose="020B0004020202020204" pitchFamily="34" charset="0"/>
                <a:cs typeface="Times New Roman" panose="02020603050405020304" pitchFamily="18" charset="0"/>
              </a:rPr>
              <a:t>                                                                Off                         </a:t>
            </a:r>
            <a:r>
              <a:rPr lang="en-CA" sz="800" kern="100" dirty="0">
                <a:effectLst/>
                <a:latin typeface="Aptos" panose="020B0004020202020204" pitchFamily="34" charset="0"/>
                <a:ea typeface="Aptos" panose="020B0004020202020204" pitchFamily="34" charset="0"/>
                <a:cs typeface="Times New Roman" panose="02020603050405020304" pitchFamily="18" charset="0"/>
              </a:rPr>
              <a:t>On-Duty     Deficit</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2024-09-13   Friday     	45          546      16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2024-09-12   Thursday   	47          515      14</a:t>
            </a:r>
            <a:r>
              <a:rPr lang="en-CA" sz="8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CA" sz="800" kern="100" dirty="0">
                <a:effectLst/>
                <a:latin typeface="Aptos" panose="020B0004020202020204" pitchFamily="34" charset="0"/>
                <a:ea typeface="Aptos" panose="020B0004020202020204" pitchFamily="34" charset="0"/>
                <a:cs typeface="Times New Roman" panose="02020603050405020304" pitchFamily="18" charset="0"/>
              </a:rPr>
              <a:t>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2023-10-12   Thursday   	46          526      15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2024-09-10   Tuesday    	45          518      16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2024-12-13   Friday     	41          556      20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2024-12-04   Wednesday  	37          607      24         	        NO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2024-09-11   Wednesday  	42          531      19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2024-12-05   Thursday   	41          542      20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2024-06-20   Thursday   	42          526      19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2024-11-12   Tuesday    	40.         548      21         	        YES       </a:t>
            </a:r>
          </a:p>
        </p:txBody>
      </p:sp>
    </p:spTree>
    <p:extLst>
      <p:ext uri="{BB962C8B-B14F-4D97-AF65-F5344CB8AC3E}">
        <p14:creationId xmlns:p14="http://schemas.microsoft.com/office/powerpoint/2010/main" val="849133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30FB-39C0-F46A-5F1F-97F07C4143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C2F6C-D543-622F-A1D1-DE0A58DB7E09}"/>
              </a:ext>
            </a:extLst>
          </p:cNvPr>
          <p:cNvSpPr txBox="1"/>
          <p:nvPr/>
        </p:nvSpPr>
        <p:spPr>
          <a:xfrm>
            <a:off x="2627745" y="274321"/>
            <a:ext cx="6936514"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Strategic Recommendations</a:t>
            </a:r>
          </a:p>
        </p:txBody>
      </p:sp>
      <p:sp>
        <p:nvSpPr>
          <p:cNvPr id="2" name="Date Placeholder 1">
            <a:extLst>
              <a:ext uri="{FF2B5EF4-FFF2-40B4-BE49-F238E27FC236}">
                <a16:creationId xmlns:a16="http://schemas.microsoft.com/office/drawing/2014/main" id="{1B192E4F-AE93-E29A-20EA-A2E1339929F1}"/>
              </a:ext>
            </a:extLst>
          </p:cNvPr>
          <p:cNvSpPr>
            <a:spLocks noGrp="1"/>
          </p:cNvSpPr>
          <p:nvPr>
            <p:ph type="dt" sz="half" idx="10"/>
          </p:nvPr>
        </p:nvSpPr>
        <p:spPr/>
        <p:txBody>
          <a:bodyPr/>
          <a:lstStyle/>
          <a:p>
            <a:fld id="{9907EC0E-FFC0-4DAD-A328-A2D9C6092260}" type="datetime3">
              <a:rPr lang="en-US" smtClean="0"/>
              <a:t>27 November 2025</a:t>
            </a:fld>
            <a:endParaRPr lang="en-US"/>
          </a:p>
        </p:txBody>
      </p:sp>
      <p:sp>
        <p:nvSpPr>
          <p:cNvPr id="9" name="Footer Placeholder 8">
            <a:extLst>
              <a:ext uri="{FF2B5EF4-FFF2-40B4-BE49-F238E27FC236}">
                <a16:creationId xmlns:a16="http://schemas.microsoft.com/office/drawing/2014/main" id="{B7733991-E500-288A-E8F8-365610772DAD}"/>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20746FD3-A2CB-1F53-0B81-E5ECB6D0BCB0}"/>
              </a:ext>
            </a:extLst>
          </p:cNvPr>
          <p:cNvSpPr>
            <a:spLocks noGrp="1"/>
          </p:cNvSpPr>
          <p:nvPr>
            <p:ph type="sldNum" sz="quarter" idx="12"/>
          </p:nvPr>
        </p:nvSpPr>
        <p:spPr/>
        <p:txBody>
          <a:bodyPr/>
          <a:lstStyle/>
          <a:p>
            <a:fld id="{C1FF6DA9-008F-8B48-92A6-B652298478BF}" type="slidenum">
              <a:rPr lang="en-US" smtClean="0"/>
              <a:t>17</a:t>
            </a:fld>
            <a:endParaRPr lang="en-US"/>
          </a:p>
        </p:txBody>
      </p:sp>
      <p:sp>
        <p:nvSpPr>
          <p:cNvPr id="4" name="TextBox 11">
            <a:extLst>
              <a:ext uri="{FF2B5EF4-FFF2-40B4-BE49-F238E27FC236}">
                <a16:creationId xmlns:a16="http://schemas.microsoft.com/office/drawing/2014/main" id="{9EDF54D2-080C-AE56-50F5-C0C227E4EE5C}"/>
              </a:ext>
            </a:extLst>
          </p:cNvPr>
          <p:cNvSpPr txBox="1"/>
          <p:nvPr/>
        </p:nvSpPr>
        <p:spPr>
          <a:xfrm>
            <a:off x="852488" y="1445851"/>
            <a:ext cx="10487024" cy="30839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CA" sz="2400" b="1" dirty="0">
                <a:latin typeface="Times New Roman" panose="02020603050405020304" pitchFamily="18" charset="0"/>
                <a:cs typeface="Times New Roman" panose="02020603050405020304" pitchFamily="18" charset="0"/>
              </a:rPr>
              <a:t>1: Priority: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An immediate, targeted surge of resources to District 4 (Vaughan) to combat the gun 	violence and organized crime driving the 2024 risk peak</a:t>
            </a:r>
          </a:p>
          <a:p>
            <a:pPr>
              <a:lnSpc>
                <a:spcPct val="150000"/>
              </a:lnSpc>
            </a:pPr>
            <a:r>
              <a:rPr lang="en-CA" sz="2400" b="1" dirty="0">
                <a:latin typeface="Times New Roman" panose="02020603050405020304" pitchFamily="18" charset="0"/>
                <a:cs typeface="Times New Roman" panose="02020603050405020304" pitchFamily="18" charset="0"/>
              </a:rPr>
              <a:t>2: Strategy: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Leverage the forecasted decline to implement sustainable prevention and 	optimization programs</a:t>
            </a:r>
          </a:p>
          <a:p>
            <a:pPr>
              <a:lnSpc>
                <a:spcPct val="150000"/>
              </a:lnSpc>
            </a:pPr>
            <a:r>
              <a:rPr lang="en-CA" sz="2400" b="1" dirty="0">
                <a:latin typeface="Times New Roman" panose="02020603050405020304" pitchFamily="18" charset="0"/>
                <a:cs typeface="Times New Roman" panose="02020603050405020304" pitchFamily="18" charset="0"/>
              </a:rPr>
              <a:t>3: Commitment:</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We will track success through a reduction in District 4's risk score and 	disruption of organized crime networks, with quarterly reviews to adapt our strategy</a:t>
            </a:r>
          </a:p>
        </p:txBody>
      </p:sp>
    </p:spTree>
    <p:extLst>
      <p:ext uri="{BB962C8B-B14F-4D97-AF65-F5344CB8AC3E}">
        <p14:creationId xmlns:p14="http://schemas.microsoft.com/office/powerpoint/2010/main" val="391233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F8E7-EFCF-1155-E0AA-89A907938B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24E1F1-754E-2904-EFBB-CA2DFDEB112F}"/>
              </a:ext>
            </a:extLst>
          </p:cNvPr>
          <p:cNvSpPr txBox="1"/>
          <p:nvPr/>
        </p:nvSpPr>
        <p:spPr>
          <a:xfrm>
            <a:off x="3213132" y="274321"/>
            <a:ext cx="5765745"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Learn More &amp; Contact</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199E256-DC05-1725-18BB-CCB44F9EAD54}"/>
              </a:ext>
            </a:extLst>
          </p:cNvPr>
          <p:cNvSpPr>
            <a:spLocks noGrp="1"/>
          </p:cNvSpPr>
          <p:nvPr>
            <p:ph type="dt" sz="half" idx="10"/>
          </p:nvPr>
        </p:nvSpPr>
        <p:spPr/>
        <p:txBody>
          <a:bodyPr/>
          <a:lstStyle/>
          <a:p>
            <a:fld id="{2BBDE202-2122-4B41-99F3-A95E29B999DB}" type="datetime3">
              <a:rPr lang="en-US" smtClean="0"/>
              <a:t>27 November 2025</a:t>
            </a:fld>
            <a:endParaRPr lang="en-US"/>
          </a:p>
        </p:txBody>
      </p:sp>
      <p:sp>
        <p:nvSpPr>
          <p:cNvPr id="9" name="Footer Placeholder 8">
            <a:extLst>
              <a:ext uri="{FF2B5EF4-FFF2-40B4-BE49-F238E27FC236}">
                <a16:creationId xmlns:a16="http://schemas.microsoft.com/office/drawing/2014/main" id="{1C80E8F4-82CE-F399-CA33-73748D2344D2}"/>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B365C097-B213-B881-7094-E397C6B3D631}"/>
              </a:ext>
            </a:extLst>
          </p:cNvPr>
          <p:cNvSpPr>
            <a:spLocks noGrp="1"/>
          </p:cNvSpPr>
          <p:nvPr>
            <p:ph type="sldNum" sz="quarter" idx="12"/>
          </p:nvPr>
        </p:nvSpPr>
        <p:spPr/>
        <p:txBody>
          <a:bodyPr/>
          <a:lstStyle/>
          <a:p>
            <a:fld id="{C1FF6DA9-008F-8B48-92A6-B652298478BF}" type="slidenum">
              <a:rPr lang="en-US" smtClean="0"/>
              <a:t>18</a:t>
            </a:fld>
            <a:endParaRPr lang="en-US"/>
          </a:p>
        </p:txBody>
      </p:sp>
      <p:sp>
        <p:nvSpPr>
          <p:cNvPr id="6" name="TextBox 5">
            <a:extLst>
              <a:ext uri="{FF2B5EF4-FFF2-40B4-BE49-F238E27FC236}">
                <a16:creationId xmlns:a16="http://schemas.microsoft.com/office/drawing/2014/main" id="{9DAE124F-398E-2BF2-91CF-856D98BBD4C6}"/>
              </a:ext>
            </a:extLst>
          </p:cNvPr>
          <p:cNvSpPr txBox="1"/>
          <p:nvPr/>
        </p:nvSpPr>
        <p:spPr>
          <a:xfrm>
            <a:off x="1392884" y="913130"/>
            <a:ext cx="10189516" cy="586487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Download this Presentation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CA" dirty="0">
                <a:latin typeface="Times New Roman" panose="02020603050405020304" pitchFamily="18" charset="0"/>
                <a:cs typeface="Times New Roman" panose="02020603050405020304" pitchFamily="18" charset="0"/>
              </a:rPr>
              <a:t>Download Full Presentation:</a:t>
            </a: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Or visit: </a:t>
            </a:r>
            <a:r>
              <a:rPr lang="en-US" dirty="0">
                <a:latin typeface="Times New Roman" panose="02020603050405020304" pitchFamily="18" charset="0"/>
                <a:cs typeface="Times New Roman" panose="02020603050405020304" pitchFamily="18" charset="0"/>
                <a:hlinkClick r:id="rId3"/>
              </a:rPr>
              <a:t>https://github.com/fuxima/YRP/blob/main/YorkRegionCrimeAnalysis.pptx</a:t>
            </a:r>
            <a:r>
              <a:rPr lang="en-US"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View Full Project and Code</a:t>
            </a:r>
          </a:p>
          <a:p>
            <a:pPr lvl="2">
              <a:lnSpc>
                <a:spcPct val="150000"/>
              </a:lnSpc>
            </a:pPr>
            <a:endParaRPr lang="en-CA" dirty="0">
              <a:latin typeface="Times New Roman" panose="02020603050405020304" pitchFamily="18" charset="0"/>
              <a:cs typeface="Times New Roman" panose="02020603050405020304" pitchFamily="18" charset="0"/>
            </a:endParaRPr>
          </a:p>
          <a:p>
            <a:pPr lvl="2">
              <a:lnSpc>
                <a:spcPct val="150000"/>
              </a:lnSpc>
            </a:pPr>
            <a:r>
              <a:rPr lang="en-CA" dirty="0">
                <a:latin typeface="Times New Roman" panose="02020603050405020304" pitchFamily="18" charset="0"/>
                <a:cs typeface="Times New Roman" panose="02020603050405020304" pitchFamily="18" charset="0"/>
              </a:rPr>
              <a:t>View Project on GitHub</a:t>
            </a:r>
            <a:r>
              <a:rPr lang="en-US" dirty="0">
                <a:latin typeface="Times New Roman" panose="02020603050405020304" pitchFamily="18" charset="0"/>
                <a:cs typeface="Times New Roman" panose="02020603050405020304" pitchFamily="18" charset="0"/>
              </a:rPr>
              <a:t>:</a:t>
            </a:r>
          </a:p>
          <a:p>
            <a:pPr lvl="2">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t>		</a:t>
            </a:r>
            <a:r>
              <a:rPr lang="en-US" dirty="0">
                <a:latin typeface="Times New Roman" panose="02020603050405020304" pitchFamily="18" charset="0"/>
                <a:cs typeface="Times New Roman" panose="02020603050405020304" pitchFamily="18" charset="0"/>
              </a:rPr>
              <a:t>Or visit:  </a:t>
            </a:r>
            <a:r>
              <a:rPr lang="en-US" dirty="0">
                <a:latin typeface="Times New Roman" panose="02020603050405020304" pitchFamily="18" charset="0"/>
                <a:cs typeface="Times New Roman" panose="02020603050405020304" pitchFamily="18" charset="0"/>
                <a:hlinkClick r:id="rId4"/>
              </a:rPr>
              <a:t>https://github.com/fuxima/YRP</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Contact: </a:t>
            </a:r>
            <a:r>
              <a:rPr lang="en-US" dirty="0">
                <a:latin typeface="Times New Roman" panose="02020603050405020304" pitchFamily="18" charset="0"/>
                <a:cs typeface="Times New Roman" panose="02020603050405020304" pitchFamily="18" charset="0"/>
              </a:rPr>
              <a:t>	Email: </a:t>
            </a:r>
            <a:r>
              <a:rPr lang="en-US" dirty="0">
                <a:latin typeface="Times New Roman" panose="02020603050405020304" pitchFamily="18" charset="0"/>
                <a:cs typeface="Times New Roman" panose="02020603050405020304" pitchFamily="18" charset="0"/>
                <a:hlinkClick r:id="rId5"/>
              </a:rPr>
              <a:t>fuxi.ma@outlook.com</a:t>
            </a: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CA" i="1" dirty="0"/>
              <a:t>This analysis was conducted independently and is not an official publication of the York Regional Police</a:t>
            </a:r>
            <a:endParaRPr lang="en-US" i="1" dirty="0">
              <a:latin typeface="Times New Roman" panose="02020603050405020304" pitchFamily="18" charset="0"/>
              <a:cs typeface="Times New Roman" panose="02020603050405020304" pitchFamily="18" charset="0"/>
            </a:endParaRPr>
          </a:p>
        </p:txBody>
      </p:sp>
      <p:pic>
        <p:nvPicPr>
          <p:cNvPr id="8" name="Picture 7" descr="A qr code with purple border&#10;&#10;AI-generated content may be incorrect.">
            <a:extLst>
              <a:ext uri="{FF2B5EF4-FFF2-40B4-BE49-F238E27FC236}">
                <a16:creationId xmlns:a16="http://schemas.microsoft.com/office/drawing/2014/main" id="{DC1F4CC9-B331-CF9D-12AF-ED5B1EE15658}"/>
              </a:ext>
            </a:extLst>
          </p:cNvPr>
          <p:cNvPicPr>
            <a:picLocks noChangeAspect="1"/>
          </p:cNvPicPr>
          <p:nvPr/>
        </p:nvPicPr>
        <p:blipFill>
          <a:blip r:embed="rId6"/>
          <a:stretch>
            <a:fillRect/>
          </a:stretch>
        </p:blipFill>
        <p:spPr>
          <a:xfrm>
            <a:off x="4757591" y="1821959"/>
            <a:ext cx="784225" cy="756576"/>
          </a:xfrm>
          <a:prstGeom prst="rect">
            <a:avLst/>
          </a:prstGeom>
        </p:spPr>
      </p:pic>
      <p:pic>
        <p:nvPicPr>
          <p:cNvPr id="13" name="Picture 12" descr="A qr code with purple border&#10;&#10;AI-generated content may be incorrect.">
            <a:extLst>
              <a:ext uri="{FF2B5EF4-FFF2-40B4-BE49-F238E27FC236}">
                <a16:creationId xmlns:a16="http://schemas.microsoft.com/office/drawing/2014/main" id="{CECF09DE-16E5-47A7-F1B9-9C897D4EC458}"/>
              </a:ext>
            </a:extLst>
          </p:cNvPr>
          <p:cNvPicPr>
            <a:picLocks noChangeAspect="1"/>
          </p:cNvPicPr>
          <p:nvPr/>
        </p:nvPicPr>
        <p:blipFill>
          <a:blip r:embed="rId7"/>
          <a:stretch>
            <a:fillRect/>
          </a:stretch>
        </p:blipFill>
        <p:spPr>
          <a:xfrm flipV="1">
            <a:off x="4788943" y="4054400"/>
            <a:ext cx="775190" cy="764923"/>
          </a:xfrm>
          <a:prstGeom prst="rect">
            <a:avLst/>
          </a:prstGeom>
        </p:spPr>
      </p:pic>
    </p:spTree>
    <p:extLst>
      <p:ext uri="{BB962C8B-B14F-4D97-AF65-F5344CB8AC3E}">
        <p14:creationId xmlns:p14="http://schemas.microsoft.com/office/powerpoint/2010/main" val="368926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46B2-4E18-969D-6D18-7DC12E07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2D8C-BB7F-1332-342B-C59800B8B8A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Executive Summary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0CE27BBC-13CF-F098-7768-0AC8A7B466C7}"/>
              </a:ext>
            </a:extLst>
          </p:cNvPr>
          <p:cNvSpPr>
            <a:spLocks noGrp="1"/>
          </p:cNvSpPr>
          <p:nvPr>
            <p:ph type="dt" sz="half" idx="10"/>
          </p:nvPr>
        </p:nvSpPr>
        <p:spPr/>
        <p:txBody>
          <a:bodyPr/>
          <a:lstStyle/>
          <a:p>
            <a:fld id="{8E99C372-669C-479C-AE20-4B4AC775D79D}" type="datetime3">
              <a:rPr lang="en-US" smtClean="0"/>
              <a:t>27 November 2025</a:t>
            </a:fld>
            <a:endParaRPr lang="en-US"/>
          </a:p>
        </p:txBody>
      </p:sp>
      <p:sp>
        <p:nvSpPr>
          <p:cNvPr id="11" name="Footer Placeholder 10">
            <a:extLst>
              <a:ext uri="{FF2B5EF4-FFF2-40B4-BE49-F238E27FC236}">
                <a16:creationId xmlns:a16="http://schemas.microsoft.com/office/drawing/2014/main" id="{76EAECC0-2B04-DACB-5141-7641DCF12E56}"/>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FEBB3907-D309-D7EB-36C6-C267C5A63763}"/>
              </a:ext>
            </a:extLst>
          </p:cNvPr>
          <p:cNvSpPr>
            <a:spLocks noGrp="1"/>
          </p:cNvSpPr>
          <p:nvPr>
            <p:ph type="sldNum" sz="quarter" idx="12"/>
          </p:nvPr>
        </p:nvSpPr>
        <p:spPr/>
        <p:txBody>
          <a:bodyPr/>
          <a:lstStyle/>
          <a:p>
            <a:fld id="{C1FF6DA9-008F-8B48-92A6-B652298478BF}" type="slidenum">
              <a:rPr lang="en-US" smtClean="0"/>
              <a:t>2</a:t>
            </a:fld>
            <a:endParaRPr lang="en-US"/>
          </a:p>
        </p:txBody>
      </p:sp>
      <p:sp>
        <p:nvSpPr>
          <p:cNvPr id="13" name="TextBox 12">
            <a:extLst>
              <a:ext uri="{FF2B5EF4-FFF2-40B4-BE49-F238E27FC236}">
                <a16:creationId xmlns:a16="http://schemas.microsoft.com/office/drawing/2014/main" id="{E8F72CDC-44FD-EF45-3222-0222AB5D1D78}"/>
              </a:ext>
            </a:extLst>
          </p:cNvPr>
          <p:cNvSpPr txBox="1"/>
          <p:nvPr/>
        </p:nvSpPr>
        <p:spPr>
          <a:xfrm>
            <a:off x="609600" y="1231728"/>
            <a:ext cx="11143343" cy="4785926"/>
          </a:xfrm>
          <a:prstGeom prst="rect">
            <a:avLst/>
          </a:prstGeom>
          <a:noFill/>
        </p:spPr>
        <p:txBody>
          <a:bodyPr wrap="square">
            <a:spAutoFit/>
          </a:bodyPr>
          <a:lstStyle/>
          <a:p>
            <a:pPr marL="0" lvl="1">
              <a:spcBef>
                <a:spcPts val="300"/>
              </a:spcBef>
              <a:spcAft>
                <a:spcPts val="300"/>
              </a:spcAft>
            </a:pPr>
            <a:r>
              <a:rPr lang="en-CA" sz="3600" b="1" dirty="0">
                <a:solidFill>
                  <a:srgbClr val="FF0000"/>
                </a:solidFill>
                <a:latin typeface="Times New Roman" panose="02020603050405020304" pitchFamily="18" charset="0"/>
                <a:cs typeface="Times New Roman" panose="02020603050405020304" pitchFamily="18" charset="0"/>
              </a:rPr>
              <a:t>!</a:t>
            </a:r>
            <a:r>
              <a:rPr lang="en-CA" sz="3600" dirty="0">
                <a:solidFill>
                  <a:srgbClr val="FF0000"/>
                </a:solidFill>
                <a:latin typeface="Times New Roman" panose="02020603050405020304" pitchFamily="18" charset="0"/>
                <a:cs typeface="Times New Roman" panose="02020603050405020304" pitchFamily="18" charset="0"/>
              </a:rPr>
              <a:t> </a:t>
            </a:r>
            <a:r>
              <a:rPr lang="en-CA" sz="2400" b="1" dirty="0">
                <a:latin typeface="Times New Roman" panose="02020603050405020304" pitchFamily="18" charset="0"/>
                <a:cs typeface="Times New Roman" panose="02020603050405020304" pitchFamily="18" charset="0"/>
              </a:rPr>
              <a:t>District 4 (Vaughan) is in a state of chronic operational crisis, with 54% officer availability rate, making it the epicenter of an 89.5% crime surge driven by organized crime and gun violence. This demands an immediate, targeted resource surge</a:t>
            </a:r>
            <a:endParaRPr lang="en-CA" sz="2400" b="1" dirty="0">
              <a:solidFill>
                <a:srgbClr val="0F1115"/>
              </a:solidFill>
              <a:latin typeface="Times New Roman" panose="02020603050405020304" pitchFamily="18" charset="0"/>
              <a:cs typeface="Times New Roman" panose="02020603050405020304" pitchFamily="18" charset="0"/>
            </a:endParaRPr>
          </a:p>
          <a:p>
            <a:pPr marL="0" lvl="1">
              <a:spcBef>
                <a:spcPts val="300"/>
              </a:spcBef>
              <a:spcAft>
                <a:spcPts val="300"/>
              </a:spcAft>
            </a:pPr>
            <a:endParaRPr lang="en-CA" sz="2400" b="1" dirty="0">
              <a:solidFill>
                <a:srgbClr val="0F1115"/>
              </a:solidFill>
              <a:latin typeface="Times New Roman" panose="02020603050405020304" pitchFamily="18" charset="0"/>
              <a:cs typeface="Times New Roman" panose="02020603050405020304" pitchFamily="18" charset="0"/>
            </a:endParaRPr>
          </a:p>
          <a:p>
            <a:pPr marL="0" lvl="1">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Data</a:t>
            </a:r>
          </a:p>
          <a:p>
            <a:pPr marL="285750" lvl="1" indent="-28575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To understand the why behind the crime numbers, we built a holistic data foundation. This allows us to move beyond simple counts and diagnose the systemic pressures driving the surge, which is critical for designing effective solutions</a:t>
            </a:r>
          </a:p>
          <a:p>
            <a:pPr marL="0" lvl="1">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Solution</a:t>
            </a:r>
          </a:p>
          <a:p>
            <a:pPr marL="342900" lvl="1" indent="-34290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A dual-pronged plan to combat the immediate 2024 surge in District 4 while implementing long-term strategies to stabilize the underlying growth trend forecasted for 2026.</a:t>
            </a:r>
          </a:p>
        </p:txBody>
      </p:sp>
    </p:spTree>
    <p:extLst>
      <p:ext uri="{BB962C8B-B14F-4D97-AF65-F5344CB8AC3E}">
        <p14:creationId xmlns:p14="http://schemas.microsoft.com/office/powerpoint/2010/main" val="2379976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Table of Contents</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65E4D7AC-74F5-53A4-15D9-D71F961A5769}"/>
              </a:ext>
            </a:extLst>
          </p:cNvPr>
          <p:cNvSpPr>
            <a:spLocks noGrp="1"/>
          </p:cNvSpPr>
          <p:nvPr>
            <p:ph type="dt" sz="half" idx="10"/>
          </p:nvPr>
        </p:nvSpPr>
        <p:spPr/>
        <p:txBody>
          <a:bodyPr/>
          <a:lstStyle/>
          <a:p>
            <a:fld id="{2EC6F790-6FF3-446A-870A-D3E7CFED8F65}" type="datetime3">
              <a:rPr lang="en-US" smtClean="0"/>
              <a:t>27 November 2025</a:t>
            </a:fld>
            <a:endParaRPr lang="en-US"/>
          </a:p>
        </p:txBody>
      </p:sp>
      <p:sp>
        <p:nvSpPr>
          <p:cNvPr id="11" name="Footer Placeholder 10">
            <a:extLst>
              <a:ext uri="{FF2B5EF4-FFF2-40B4-BE49-F238E27FC236}">
                <a16:creationId xmlns:a16="http://schemas.microsoft.com/office/drawing/2014/main" id="{E4693392-E5C7-DF8D-8C11-8658817EC4FA}"/>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4D7AE776-78FB-7408-892C-85F4B6D74367}"/>
              </a:ext>
            </a:extLst>
          </p:cNvPr>
          <p:cNvSpPr>
            <a:spLocks noGrp="1"/>
          </p:cNvSpPr>
          <p:nvPr>
            <p:ph type="sldNum" sz="quarter" idx="12"/>
          </p:nvPr>
        </p:nvSpPr>
        <p:spPr/>
        <p:txBody>
          <a:bodyPr/>
          <a:lstStyle/>
          <a:p>
            <a:fld id="{C1FF6DA9-008F-8B48-92A6-B652298478BF}" type="slidenum">
              <a:rPr lang="en-US" smtClean="0"/>
              <a:t>3</a:t>
            </a:fld>
            <a:endParaRPr lang="en-US"/>
          </a:p>
        </p:txBody>
      </p:sp>
      <p:sp>
        <p:nvSpPr>
          <p:cNvPr id="4" name="TextBox 3">
            <a:extLst>
              <a:ext uri="{FF2B5EF4-FFF2-40B4-BE49-F238E27FC236}">
                <a16:creationId xmlns:a16="http://schemas.microsoft.com/office/drawing/2014/main" id="{05DDC7B5-620F-4E22-01D5-4E0C8C1F57C3}"/>
              </a:ext>
            </a:extLst>
          </p:cNvPr>
          <p:cNvSpPr txBox="1"/>
          <p:nvPr/>
        </p:nvSpPr>
        <p:spPr>
          <a:xfrm>
            <a:off x="3048000" y="1293940"/>
            <a:ext cx="6096000" cy="3540777"/>
          </a:xfrm>
          <a:prstGeom prst="rect">
            <a:avLst/>
          </a:prstGeom>
          <a:noFill/>
        </p:spPr>
        <p:txBody>
          <a:bodyPr wrap="square">
            <a:spAutoFit/>
          </a:bodyPr>
          <a:lstStyle/>
          <a:p>
            <a:pPr>
              <a:lnSpc>
                <a:spcPct val="115000"/>
              </a:lnSpc>
              <a:spcAft>
                <a:spcPts val="800"/>
              </a:spcAft>
              <a:buNone/>
            </a:pP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CA"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Data Foundation</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Crime Trends &amp; Patterns</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Diagnosing the 2024 Crisis</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Forecasting the Future Threat for 2026</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Spotlight on District 4 (Vaughan)</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Our Strategic Action Plan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53E7-2C6D-8DD6-413C-C5B8FE87D440}"/>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Trend (Temporal Patterns)</a:t>
            </a:r>
          </a:p>
        </p:txBody>
      </p:sp>
      <p:sp>
        <p:nvSpPr>
          <p:cNvPr id="3" name="Date Placeholder 2">
            <a:extLst>
              <a:ext uri="{FF2B5EF4-FFF2-40B4-BE49-F238E27FC236}">
                <a16:creationId xmlns:a16="http://schemas.microsoft.com/office/drawing/2014/main" id="{0F3F49C6-B877-9FD1-F79F-1E789B503668}"/>
              </a:ext>
            </a:extLst>
          </p:cNvPr>
          <p:cNvSpPr>
            <a:spLocks noGrp="1"/>
          </p:cNvSpPr>
          <p:nvPr>
            <p:ph type="dt" sz="half" idx="10"/>
          </p:nvPr>
        </p:nvSpPr>
        <p:spPr/>
        <p:txBody>
          <a:bodyPr/>
          <a:lstStyle/>
          <a:p>
            <a:fld id="{CBA8526B-5913-4A31-BD69-2065E4B8809B}" type="datetime3">
              <a:rPr lang="en-US" smtClean="0"/>
              <a:t>27 November 2025</a:t>
            </a:fld>
            <a:endParaRPr lang="en-US" dirty="0"/>
          </a:p>
        </p:txBody>
      </p:sp>
      <p:sp>
        <p:nvSpPr>
          <p:cNvPr id="4" name="Footer Placeholder 3">
            <a:extLst>
              <a:ext uri="{FF2B5EF4-FFF2-40B4-BE49-F238E27FC236}">
                <a16:creationId xmlns:a16="http://schemas.microsoft.com/office/drawing/2014/main" id="{4A18025F-28AE-5BB1-4327-BEE2ECFD9D25}"/>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84A8B44-D74F-5AB3-240F-12FE6C5601D1}"/>
              </a:ext>
            </a:extLst>
          </p:cNvPr>
          <p:cNvSpPr>
            <a:spLocks noGrp="1"/>
          </p:cNvSpPr>
          <p:nvPr>
            <p:ph type="sldNum" sz="quarter" idx="12"/>
          </p:nvPr>
        </p:nvSpPr>
        <p:spPr/>
        <p:txBody>
          <a:bodyPr/>
          <a:lstStyle/>
          <a:p>
            <a:fld id="{C1FF6DA9-008F-8B48-92A6-B652298478BF}" type="slidenum">
              <a:rPr lang="en-US" smtClean="0"/>
              <a:t>4</a:t>
            </a:fld>
            <a:endParaRPr lang="en-US"/>
          </a:p>
        </p:txBody>
      </p:sp>
      <p:pic>
        <p:nvPicPr>
          <p:cNvPr id="8" name="Picture 7">
            <a:extLst>
              <a:ext uri="{FF2B5EF4-FFF2-40B4-BE49-F238E27FC236}">
                <a16:creationId xmlns:a16="http://schemas.microsoft.com/office/drawing/2014/main" id="{CE32D0D0-6C6E-13CF-7D96-44BE3CF7A61B}"/>
              </a:ext>
            </a:extLst>
          </p:cNvPr>
          <p:cNvPicPr>
            <a:picLocks noChangeAspect="1"/>
          </p:cNvPicPr>
          <p:nvPr/>
        </p:nvPicPr>
        <p:blipFill>
          <a:blip r:embed="rId3"/>
          <a:stretch>
            <a:fillRect/>
          </a:stretch>
        </p:blipFill>
        <p:spPr>
          <a:xfrm>
            <a:off x="4867275" y="1417638"/>
            <a:ext cx="7204357" cy="5165724"/>
          </a:xfrm>
          <a:prstGeom prst="rect">
            <a:avLst/>
          </a:prstGeom>
        </p:spPr>
      </p:pic>
      <p:sp>
        <p:nvSpPr>
          <p:cNvPr id="9" name="TextBox 8">
            <a:extLst>
              <a:ext uri="{FF2B5EF4-FFF2-40B4-BE49-F238E27FC236}">
                <a16:creationId xmlns:a16="http://schemas.microsoft.com/office/drawing/2014/main" id="{4A18C75D-BA3F-605D-1EC3-68A1BC7934F9}"/>
              </a:ext>
            </a:extLst>
          </p:cNvPr>
          <p:cNvSpPr txBox="1"/>
          <p:nvPr/>
        </p:nvSpPr>
        <p:spPr>
          <a:xfrm>
            <a:off x="349250" y="1422996"/>
            <a:ext cx="4460875" cy="3416320"/>
          </a:xfrm>
          <a:prstGeom prst="rect">
            <a:avLst/>
          </a:prstGeom>
          <a:noFill/>
        </p:spPr>
        <p:txBody>
          <a:bodyPr wrap="square">
            <a:spAutoFit/>
          </a:bodyPr>
          <a:lstStyle/>
          <a:p>
            <a:pPr>
              <a:spcAft>
                <a:spcPts val="800"/>
              </a:spcAft>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Strategic insights</a:t>
            </a:r>
            <a:endParaRPr lang="en-CA"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Weekend Activity: 26.4% of total incidents</a:t>
            </a: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Evening Peak (18:00-23:59): 26.9% of incidents</a:t>
            </a: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High Season: August, September, October</a:t>
            </a: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Low Season: December, February, November</a:t>
            </a:r>
          </a:p>
          <a:p>
            <a:pPr>
              <a:spcAft>
                <a:spcPts val="800"/>
              </a:spcAft>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Implication</a:t>
            </a:r>
            <a:endParaRPr lang="en-CA"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Crime is predictable. It has a rhythm—peaking on summer evenings and weekends. We can and must use this predictability to our advantage by pre-deploying resources, which is the foundation of our 'Summer Surge Plan'</a:t>
            </a:r>
          </a:p>
        </p:txBody>
      </p:sp>
    </p:spTree>
    <p:extLst>
      <p:ext uri="{BB962C8B-B14F-4D97-AF65-F5344CB8AC3E}">
        <p14:creationId xmlns:p14="http://schemas.microsoft.com/office/powerpoint/2010/main" val="2037768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Category Distribution</a:t>
            </a:r>
          </a:p>
        </p:txBody>
      </p:sp>
      <p:sp>
        <p:nvSpPr>
          <p:cNvPr id="3" name="Date Placeholder 2">
            <a:extLst>
              <a:ext uri="{FF2B5EF4-FFF2-40B4-BE49-F238E27FC236}">
                <a16:creationId xmlns:a16="http://schemas.microsoft.com/office/drawing/2014/main" id="{8CF1D1CE-04D4-F7FF-6044-8CA09E98C21E}"/>
              </a:ext>
            </a:extLst>
          </p:cNvPr>
          <p:cNvSpPr>
            <a:spLocks noGrp="1"/>
          </p:cNvSpPr>
          <p:nvPr>
            <p:ph type="dt" sz="half" idx="10"/>
          </p:nvPr>
        </p:nvSpPr>
        <p:spPr/>
        <p:txBody>
          <a:bodyPr/>
          <a:lstStyle/>
          <a:p>
            <a:fld id="{F43757BF-2F7E-46E5-9A4E-50D85FE8A8F5}" type="datetime3">
              <a:rPr lang="en-US" smtClean="0"/>
              <a:t>27 November 2025</a:t>
            </a:fld>
            <a:endParaRPr lang="en-US"/>
          </a:p>
        </p:txBody>
      </p:sp>
      <p:sp>
        <p:nvSpPr>
          <p:cNvPr id="6" name="Footer Placeholder 5">
            <a:extLst>
              <a:ext uri="{FF2B5EF4-FFF2-40B4-BE49-F238E27FC236}">
                <a16:creationId xmlns:a16="http://schemas.microsoft.com/office/drawing/2014/main" id="{D6A9DCC6-84C6-5BFD-EFD1-611BA0031CB6}"/>
              </a:ext>
            </a:extLst>
          </p:cNvPr>
          <p:cNvSpPr>
            <a:spLocks noGrp="1"/>
          </p:cNvSpPr>
          <p:nvPr>
            <p:ph type="ftr" sz="quarter" idx="11"/>
          </p:nvPr>
        </p:nvSpPr>
        <p:spPr/>
        <p:txBody>
          <a:bodyPr/>
          <a:lstStyle/>
          <a:p>
            <a:r>
              <a:rPr lang="en-US" dirty="0"/>
              <a:t>York Region Crime Analysis</a:t>
            </a:r>
          </a:p>
        </p:txBody>
      </p:sp>
      <p:sp>
        <p:nvSpPr>
          <p:cNvPr id="7" name="Slide Number Placeholder 6">
            <a:extLst>
              <a:ext uri="{FF2B5EF4-FFF2-40B4-BE49-F238E27FC236}">
                <a16:creationId xmlns:a16="http://schemas.microsoft.com/office/drawing/2014/main" id="{3EF37F04-11D2-B959-BE62-CF46FF456F7C}"/>
              </a:ext>
            </a:extLst>
          </p:cNvPr>
          <p:cNvSpPr>
            <a:spLocks noGrp="1"/>
          </p:cNvSpPr>
          <p:nvPr>
            <p:ph type="sldNum" sz="quarter" idx="12"/>
          </p:nvPr>
        </p:nvSpPr>
        <p:spPr/>
        <p:txBody>
          <a:bodyPr/>
          <a:lstStyle/>
          <a:p>
            <a:fld id="{C1FF6DA9-008F-8B48-92A6-B652298478BF}" type="slidenum">
              <a:rPr lang="en-US" smtClean="0"/>
              <a:t>5</a:t>
            </a:fld>
            <a:endParaRPr lang="en-US" dirty="0"/>
          </a:p>
        </p:txBody>
      </p:sp>
      <p:pic>
        <p:nvPicPr>
          <p:cNvPr id="9" name="Picture 8">
            <a:extLst>
              <a:ext uri="{FF2B5EF4-FFF2-40B4-BE49-F238E27FC236}">
                <a16:creationId xmlns:a16="http://schemas.microsoft.com/office/drawing/2014/main" id="{99C184BB-F912-CD08-207E-E7CDE49BEAD3}"/>
              </a:ext>
            </a:extLst>
          </p:cNvPr>
          <p:cNvPicPr>
            <a:picLocks noChangeAspect="1"/>
          </p:cNvPicPr>
          <p:nvPr/>
        </p:nvPicPr>
        <p:blipFill>
          <a:blip r:embed="rId3"/>
          <a:stretch>
            <a:fillRect/>
          </a:stretch>
        </p:blipFill>
        <p:spPr>
          <a:xfrm>
            <a:off x="573716" y="1518915"/>
            <a:ext cx="5697811" cy="2402725"/>
          </a:xfrm>
          <a:prstGeom prst="rect">
            <a:avLst/>
          </a:prstGeom>
        </p:spPr>
      </p:pic>
      <p:pic>
        <p:nvPicPr>
          <p:cNvPr id="8" name="Picture 7">
            <a:extLst>
              <a:ext uri="{FF2B5EF4-FFF2-40B4-BE49-F238E27FC236}">
                <a16:creationId xmlns:a16="http://schemas.microsoft.com/office/drawing/2014/main" id="{655E73DE-8553-C325-5238-FA066A60F3E1}"/>
              </a:ext>
            </a:extLst>
          </p:cNvPr>
          <p:cNvPicPr>
            <a:picLocks noChangeAspect="1"/>
          </p:cNvPicPr>
          <p:nvPr/>
        </p:nvPicPr>
        <p:blipFill>
          <a:blip r:embed="rId4"/>
          <a:stretch>
            <a:fillRect/>
          </a:stretch>
        </p:blipFill>
        <p:spPr>
          <a:xfrm>
            <a:off x="573715" y="3941634"/>
            <a:ext cx="5697811" cy="2414717"/>
          </a:xfrm>
          <a:prstGeom prst="rect">
            <a:avLst/>
          </a:prstGeom>
        </p:spPr>
      </p:pic>
      <p:sp>
        <p:nvSpPr>
          <p:cNvPr id="11" name="TextBox 10">
            <a:extLst>
              <a:ext uri="{FF2B5EF4-FFF2-40B4-BE49-F238E27FC236}">
                <a16:creationId xmlns:a16="http://schemas.microsoft.com/office/drawing/2014/main" id="{93759572-CCF9-B8BF-9209-2005682E3073}"/>
              </a:ext>
            </a:extLst>
          </p:cNvPr>
          <p:cNvSpPr txBox="1"/>
          <p:nvPr/>
        </p:nvSpPr>
        <p:spPr>
          <a:xfrm>
            <a:off x="7118349" y="2616438"/>
            <a:ext cx="3829051" cy="1938992"/>
          </a:xfrm>
          <a:prstGeom prst="rect">
            <a:avLst/>
          </a:prstGeom>
          <a:noFill/>
        </p:spPr>
        <p:txBody>
          <a:bodyPr wrap="square">
            <a:spAutoFit/>
          </a:bodyPr>
          <a:lstStyle/>
          <a:p>
            <a:pPr algn="l" latinLnBrk="1">
              <a:buNone/>
            </a:pPr>
            <a:r>
              <a:rPr lang="en-CA" sz="1200" b="0" i="0" dirty="0">
                <a:effectLst/>
                <a:latin typeface="Times New Roman" panose="02020603050405020304" pitchFamily="18" charset="0"/>
                <a:cs typeface="Times New Roman" panose="02020603050405020304" pitchFamily="18" charset="0"/>
              </a:rPr>
              <a:t>SEASONAL DISTRIBUTION:</a:t>
            </a:r>
          </a:p>
          <a:p>
            <a:pPr latinLnBrk="1"/>
            <a:r>
              <a:rPr lang="en-CA" sz="1200" dirty="0">
                <a:latin typeface="Times New Roman" panose="02020603050405020304" pitchFamily="18" charset="0"/>
                <a:cs typeface="Times New Roman" panose="02020603050405020304" pitchFamily="18" charset="0"/>
              </a:rPr>
              <a:t>   • Spring</a:t>
            </a:r>
            <a:r>
              <a:rPr lang="en-CA" sz="1200" b="0" i="0" dirty="0">
                <a:effectLst/>
                <a:latin typeface="Times New Roman" panose="02020603050405020304" pitchFamily="18" charset="0"/>
                <a:cs typeface="Times New Roman" panose="02020603050405020304" pitchFamily="18" charset="0"/>
              </a:rPr>
              <a:t>: 			24.1%</a:t>
            </a:r>
          </a:p>
          <a:p>
            <a:pPr latinLnBrk="1"/>
            <a:r>
              <a:rPr lang="en-CA" sz="1200" b="0" i="0" dirty="0">
                <a:effectLst/>
                <a:latin typeface="Times New Roman" panose="02020603050405020304" pitchFamily="18" charset="0"/>
                <a:cs typeface="Times New Roman" panose="02020603050405020304" pitchFamily="18" charset="0"/>
              </a:rPr>
              <a:t>    </a:t>
            </a:r>
            <a:r>
              <a:rPr lang="en-CA" sz="1200" dirty="0">
                <a:latin typeface="Times New Roman" panose="02020603050405020304" pitchFamily="18" charset="0"/>
                <a:cs typeface="Times New Roman" panose="02020603050405020304" pitchFamily="18" charset="0"/>
              </a:rPr>
              <a:t>• </a:t>
            </a:r>
            <a:r>
              <a:rPr lang="en-CA" sz="1200" b="0" i="0" dirty="0">
                <a:effectLst/>
                <a:latin typeface="Times New Roman" panose="02020603050405020304" pitchFamily="18" charset="0"/>
                <a:cs typeface="Times New Roman" panose="02020603050405020304" pitchFamily="18" charset="0"/>
              </a:rPr>
              <a:t>Summer: 			25.7%</a:t>
            </a:r>
            <a:endParaRPr lang="en-CA" sz="1200" dirty="0">
              <a:latin typeface="Times New Roman" panose="02020603050405020304" pitchFamily="18" charset="0"/>
              <a:cs typeface="Times New Roman" panose="02020603050405020304" pitchFamily="18" charset="0"/>
            </a:endParaRPr>
          </a:p>
          <a:p>
            <a:pPr latinLnBrk="1"/>
            <a:r>
              <a:rPr lang="en-CA" sz="1200" dirty="0">
                <a:latin typeface="Times New Roman" panose="02020603050405020304" pitchFamily="18" charset="0"/>
                <a:cs typeface="Times New Roman" panose="02020603050405020304" pitchFamily="18" charset="0"/>
              </a:rPr>
              <a:t>    • Fall: 			26.6%</a:t>
            </a:r>
            <a:endParaRPr lang="en-CA" sz="1200" b="0" i="0" dirty="0">
              <a:effectLst/>
              <a:latin typeface="Times New Roman" panose="02020603050405020304" pitchFamily="18" charset="0"/>
              <a:cs typeface="Times New Roman" panose="02020603050405020304" pitchFamily="18" charset="0"/>
            </a:endParaRPr>
          </a:p>
          <a:p>
            <a:pPr latinLnBrk="1"/>
            <a:r>
              <a:rPr lang="en-CA" sz="1200" b="0" i="0" dirty="0">
                <a:effectLst/>
                <a:latin typeface="Times New Roman" panose="02020603050405020304" pitchFamily="18" charset="0"/>
                <a:cs typeface="Times New Roman" panose="02020603050405020304" pitchFamily="18" charset="0"/>
              </a:rPr>
              <a:t>    </a:t>
            </a:r>
            <a:r>
              <a:rPr lang="en-CA" sz="1200" dirty="0">
                <a:latin typeface="Times New Roman" panose="02020603050405020304" pitchFamily="18" charset="0"/>
                <a:cs typeface="Times New Roman" panose="02020603050405020304" pitchFamily="18" charset="0"/>
              </a:rPr>
              <a:t>•</a:t>
            </a:r>
            <a:r>
              <a:rPr lang="en-CA" sz="1200" b="0" i="0" dirty="0">
                <a:effectLst/>
                <a:latin typeface="Times New Roman" panose="02020603050405020304" pitchFamily="18" charset="0"/>
                <a:cs typeface="Times New Roman" panose="02020603050405020304" pitchFamily="18" charset="0"/>
              </a:rPr>
              <a:t> Winter: 			23.6%</a:t>
            </a:r>
          </a:p>
          <a:p>
            <a:pPr algn="l" latinLnBrk="1">
              <a:buNone/>
            </a:pPr>
            <a:r>
              <a:rPr lang="en-CA" sz="1200" b="0" i="0" dirty="0">
                <a:effectLst/>
                <a:latin typeface="Times New Roman" panose="02020603050405020304" pitchFamily="18" charset="0"/>
                <a:cs typeface="Times New Roman" panose="02020603050405020304" pitchFamily="18" charset="0"/>
              </a:rPr>
              <a:t>CATEGORY TRENDS:</a:t>
            </a:r>
          </a:p>
          <a:p>
            <a:pPr algn="l" latinLnBrk="1">
              <a:buNone/>
            </a:pPr>
            <a:r>
              <a:rPr lang="en-CA" sz="1200" b="0" i="0" dirty="0">
                <a:effectLst/>
                <a:latin typeface="Times New Roman" panose="02020603050405020304" pitchFamily="18" charset="0"/>
                <a:cs typeface="Times New Roman" panose="02020603050405020304" pitchFamily="18" charset="0"/>
              </a:rPr>
              <a:t>   • Property Crime: 		+61.7% change (2020-2023)</a:t>
            </a:r>
          </a:p>
          <a:p>
            <a:pPr latinLnBrk="1"/>
            <a:r>
              <a:rPr lang="en-CA" sz="1200" b="0" i="0" dirty="0">
                <a:effectLst/>
                <a:latin typeface="Times New Roman" panose="02020603050405020304" pitchFamily="18" charset="0"/>
                <a:cs typeface="Times New Roman" panose="02020603050405020304" pitchFamily="18" charset="0"/>
              </a:rPr>
              <a:t>   • Violent Crime: 		+52.3% change </a:t>
            </a:r>
            <a:r>
              <a:rPr lang="en-CA" sz="1200" dirty="0">
                <a:latin typeface="Times New Roman" panose="02020603050405020304" pitchFamily="18" charset="0"/>
                <a:cs typeface="Times New Roman" panose="02020603050405020304" pitchFamily="18" charset="0"/>
              </a:rPr>
              <a:t>(2020-2023)</a:t>
            </a:r>
            <a:endParaRPr lang="en-CA" sz="1200" b="0" i="0" dirty="0">
              <a:effectLst/>
              <a:latin typeface="Times New Roman" panose="02020603050405020304" pitchFamily="18" charset="0"/>
              <a:cs typeface="Times New Roman" panose="02020603050405020304" pitchFamily="18" charset="0"/>
            </a:endParaRPr>
          </a:p>
          <a:p>
            <a:pPr latinLnBrk="1"/>
            <a:r>
              <a:rPr lang="en-CA" sz="1200" b="0" i="0" dirty="0">
                <a:effectLst/>
                <a:latin typeface="Times New Roman" panose="02020603050405020304" pitchFamily="18" charset="0"/>
                <a:cs typeface="Times New Roman" panose="02020603050405020304" pitchFamily="18" charset="0"/>
              </a:rPr>
              <a:t>   • Other Crime: 		+24.8% change </a:t>
            </a:r>
            <a:r>
              <a:rPr lang="en-CA" sz="1200" dirty="0">
                <a:latin typeface="Times New Roman" panose="02020603050405020304" pitchFamily="18" charset="0"/>
                <a:cs typeface="Times New Roman" panose="02020603050405020304" pitchFamily="18" charset="0"/>
              </a:rPr>
              <a:t>(2020-2023)</a:t>
            </a:r>
            <a:endParaRPr lang="en-CA" sz="1200" b="0" i="0" dirty="0">
              <a:effectLst/>
              <a:latin typeface="Times New Roman" panose="02020603050405020304" pitchFamily="18" charset="0"/>
              <a:cs typeface="Times New Roman" panose="02020603050405020304" pitchFamily="18" charset="0"/>
            </a:endParaRPr>
          </a:p>
          <a:p>
            <a:pPr latinLnBrk="1"/>
            <a:r>
              <a:rPr lang="en-CA" sz="1200" b="0" i="0" dirty="0">
                <a:effectLst/>
                <a:latin typeface="Times New Roman" panose="02020603050405020304" pitchFamily="18" charset="0"/>
                <a:cs typeface="Times New Roman" panose="02020603050405020304" pitchFamily="18" charset="0"/>
              </a:rPr>
              <a:t>   • Drug Crime: 		-3.7%    change </a:t>
            </a:r>
            <a:r>
              <a:rPr lang="en-CA" sz="1200" dirty="0">
                <a:latin typeface="Times New Roman" panose="02020603050405020304" pitchFamily="18" charset="0"/>
                <a:cs typeface="Times New Roman" panose="02020603050405020304" pitchFamily="18" charset="0"/>
              </a:rPr>
              <a:t>(2020-2023)</a:t>
            </a:r>
            <a:endParaRPr lang="en-CA" sz="1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A5411CCE-7D7A-2073-5295-271A3003C6BC}"/>
              </a:ext>
            </a:extLst>
          </p:cNvPr>
          <p:cNvSpPr txBox="1"/>
          <p:nvPr/>
        </p:nvSpPr>
        <p:spPr>
          <a:xfrm>
            <a:off x="6671154" y="4786691"/>
            <a:ext cx="4880875" cy="1323439"/>
          </a:xfrm>
          <a:prstGeom prst="rect">
            <a:avLst/>
          </a:prstGeom>
          <a:noFill/>
        </p:spPr>
        <p:txBody>
          <a:bodyPr wrap="square">
            <a:spAutoFit/>
          </a:bodyPr>
          <a:lstStyle/>
          <a:p>
            <a:r>
              <a:rPr lang="en-CA" sz="1600" b="1" dirty="0">
                <a:effectLst/>
                <a:latin typeface="Times New Roman" panose="02020603050405020304" pitchFamily="18" charset="0"/>
                <a:ea typeface="Aptos" panose="020B0004020202020204" pitchFamily="34" charset="0"/>
              </a:rPr>
              <a:t>Core Message:</a:t>
            </a:r>
            <a:r>
              <a:rPr lang="en-CA" sz="1600" dirty="0">
                <a:effectLst/>
                <a:latin typeface="Times New Roman" panose="02020603050405020304" pitchFamily="18" charset="0"/>
                <a:ea typeface="Aptos" panose="020B0004020202020204" pitchFamily="34" charset="0"/>
              </a:rPr>
              <a:t> Property and Violent crime are not just the most common; they are growing at an alarming rate (+61.7%, +52.3%). This isn't a general crime problem; it's a specific one requiring category-specific tactics, especially in auto theft and gun violence</a:t>
            </a:r>
            <a:endParaRPr lang="en-CA" sz="1600" dirty="0"/>
          </a:p>
        </p:txBody>
      </p:sp>
      <p:sp>
        <p:nvSpPr>
          <p:cNvPr id="10" name="TextBox 9">
            <a:extLst>
              <a:ext uri="{FF2B5EF4-FFF2-40B4-BE49-F238E27FC236}">
                <a16:creationId xmlns:a16="http://schemas.microsoft.com/office/drawing/2014/main" id="{240CE938-08B5-1F39-E2CC-F74260A7D491}"/>
              </a:ext>
            </a:extLst>
          </p:cNvPr>
          <p:cNvSpPr txBox="1"/>
          <p:nvPr/>
        </p:nvSpPr>
        <p:spPr>
          <a:xfrm>
            <a:off x="6511025" y="1555862"/>
            <a:ext cx="4880875" cy="933589"/>
          </a:xfrm>
          <a:prstGeom prst="rect">
            <a:avLst/>
          </a:prstGeom>
          <a:noFill/>
        </p:spPr>
        <p:txBody>
          <a:bodyPr wrap="square">
            <a:spAutoFit/>
          </a:bodyPr>
          <a:lstStyle/>
          <a:p>
            <a:pPr marL="342900" lvl="0" indent="-342900">
              <a:spcAft>
                <a:spcPts val="800"/>
              </a:spcAft>
              <a:buFont typeface="+mj-lt"/>
              <a:buAutoNum type="arabicPeriod"/>
              <a:tabLst>
                <a:tab pos="457200" algn="l"/>
              </a:tabLst>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Property and Violent Crime Dominate Volume</a:t>
            </a:r>
          </a:p>
          <a:p>
            <a:pPr marL="342900" lvl="0" indent="-342900">
              <a:spcAft>
                <a:spcPts val="800"/>
              </a:spcAft>
              <a:buFont typeface="+mj-lt"/>
              <a:buAutoNum type="arabicPeriod"/>
              <a:tabLst>
                <a:tab pos="457200" algn="l"/>
              </a:tabLst>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Warmer months (Spring/Summer) show a consistent increase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4970-F7E0-141B-F524-BF6FE4504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1F08F-2D16-6E8B-529C-F7A8CDB25C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The Vicious Cycle of Crime and Staffing</a:t>
            </a:r>
            <a:endParaRPr b="1"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A3D44076-C396-AB6C-9EDF-ACD98F133FDB}"/>
              </a:ext>
            </a:extLst>
          </p:cNvPr>
          <p:cNvPicPr>
            <a:picLocks noChangeAspect="1"/>
          </p:cNvPicPr>
          <p:nvPr/>
        </p:nvPicPr>
        <p:blipFill>
          <a:blip r:embed="rId3"/>
          <a:stretch>
            <a:fillRect/>
          </a:stretch>
        </p:blipFill>
        <p:spPr>
          <a:xfrm>
            <a:off x="8596671" y="4535375"/>
            <a:ext cx="2491955" cy="2159337"/>
          </a:xfrm>
          <a:prstGeom prst="rect">
            <a:avLst/>
          </a:prstGeom>
        </p:spPr>
      </p:pic>
      <p:sp>
        <p:nvSpPr>
          <p:cNvPr id="10" name="Date Placeholder 9">
            <a:extLst>
              <a:ext uri="{FF2B5EF4-FFF2-40B4-BE49-F238E27FC236}">
                <a16:creationId xmlns:a16="http://schemas.microsoft.com/office/drawing/2014/main" id="{ECC17358-0BE1-1307-4F8C-84EC149EEAF1}"/>
              </a:ext>
            </a:extLst>
          </p:cNvPr>
          <p:cNvSpPr>
            <a:spLocks noGrp="1"/>
          </p:cNvSpPr>
          <p:nvPr>
            <p:ph type="dt" sz="half" idx="10"/>
          </p:nvPr>
        </p:nvSpPr>
        <p:spPr>
          <a:xfrm>
            <a:off x="830172" y="6356351"/>
            <a:ext cx="2147978" cy="365125"/>
          </a:xfrm>
        </p:spPr>
        <p:txBody>
          <a:bodyPr/>
          <a:lstStyle/>
          <a:p>
            <a:fld id="{F0D9266A-34D5-49FE-BC9B-420F9F433C3C}" type="datetime3">
              <a:rPr lang="en-US" smtClean="0"/>
              <a:t>27 November 2025</a:t>
            </a:fld>
            <a:endParaRPr lang="en-US"/>
          </a:p>
        </p:txBody>
      </p:sp>
      <p:sp>
        <p:nvSpPr>
          <p:cNvPr id="14" name="Footer Placeholder 13">
            <a:extLst>
              <a:ext uri="{FF2B5EF4-FFF2-40B4-BE49-F238E27FC236}">
                <a16:creationId xmlns:a16="http://schemas.microsoft.com/office/drawing/2014/main" id="{2A5FFE5B-1CD4-500F-4912-F687891E6BA1}"/>
              </a:ext>
            </a:extLst>
          </p:cNvPr>
          <p:cNvSpPr>
            <a:spLocks noGrp="1"/>
          </p:cNvSpPr>
          <p:nvPr>
            <p:ph type="ftr" sz="quarter" idx="11"/>
          </p:nvPr>
        </p:nvSpPr>
        <p:spPr>
          <a:xfrm>
            <a:off x="4635036" y="6356351"/>
            <a:ext cx="2915113" cy="365125"/>
          </a:xfrm>
        </p:spPr>
        <p:txBody>
          <a:bodyPr/>
          <a:lstStyle/>
          <a:p>
            <a:r>
              <a:rPr lang="en-US" dirty="0"/>
              <a:t>York Region Crime Analysis</a:t>
            </a:r>
          </a:p>
        </p:txBody>
      </p:sp>
      <p:sp>
        <p:nvSpPr>
          <p:cNvPr id="18" name="Slide Number Placeholder 17">
            <a:extLst>
              <a:ext uri="{FF2B5EF4-FFF2-40B4-BE49-F238E27FC236}">
                <a16:creationId xmlns:a16="http://schemas.microsoft.com/office/drawing/2014/main" id="{978B59BA-9DDC-737D-CBB6-5C6C1F544D9F}"/>
              </a:ext>
            </a:extLst>
          </p:cNvPr>
          <p:cNvSpPr>
            <a:spLocks noGrp="1"/>
          </p:cNvSpPr>
          <p:nvPr>
            <p:ph type="sldNum" sz="quarter" idx="12"/>
          </p:nvPr>
        </p:nvSpPr>
        <p:spPr>
          <a:xfrm>
            <a:off x="8958172" y="6356351"/>
            <a:ext cx="2147978" cy="365125"/>
          </a:xfrm>
        </p:spPr>
        <p:txBody>
          <a:bodyPr/>
          <a:lstStyle/>
          <a:p>
            <a:fld id="{C1FF6DA9-008F-8B48-92A6-B652298478BF}" type="slidenum">
              <a:rPr lang="en-US" smtClean="0"/>
              <a:t>6</a:t>
            </a:fld>
            <a:endParaRPr lang="en-US"/>
          </a:p>
        </p:txBody>
      </p:sp>
      <p:sp>
        <p:nvSpPr>
          <p:cNvPr id="19" name="TextBox 18">
            <a:extLst>
              <a:ext uri="{FF2B5EF4-FFF2-40B4-BE49-F238E27FC236}">
                <a16:creationId xmlns:a16="http://schemas.microsoft.com/office/drawing/2014/main" id="{9CBA1964-226E-916F-C2CB-5E4D9F2F4C1D}"/>
              </a:ext>
            </a:extLst>
          </p:cNvPr>
          <p:cNvSpPr txBox="1"/>
          <p:nvPr/>
        </p:nvSpPr>
        <p:spPr>
          <a:xfrm>
            <a:off x="1062021" y="1401398"/>
            <a:ext cx="10026605" cy="738664"/>
          </a:xfrm>
          <a:prstGeom prst="rect">
            <a:avLst/>
          </a:prstGeom>
          <a:noFill/>
        </p:spPr>
        <p:txBody>
          <a:bodyPr wrap="square">
            <a:spAutoFit/>
          </a:bodyPr>
          <a:lstStyle/>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Vicious Cycle: High Crime → 911 Calls ↑ → Overtime &amp; Burnout ↑ → Staffing Shortages ↑ → Response Capacity ↓</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High crime volumes create a feedback loop that depletes officer capacity, reducing our ability to respond and prevent future crime, particularly in District 4.</a:t>
            </a:r>
          </a:p>
        </p:txBody>
      </p:sp>
      <p:pic>
        <p:nvPicPr>
          <p:cNvPr id="5" name="Picture 4">
            <a:extLst>
              <a:ext uri="{FF2B5EF4-FFF2-40B4-BE49-F238E27FC236}">
                <a16:creationId xmlns:a16="http://schemas.microsoft.com/office/drawing/2014/main" id="{14928B4C-95F8-71CC-5C2F-670916A788FA}"/>
              </a:ext>
            </a:extLst>
          </p:cNvPr>
          <p:cNvPicPr>
            <a:picLocks noChangeAspect="1"/>
          </p:cNvPicPr>
          <p:nvPr/>
        </p:nvPicPr>
        <p:blipFill>
          <a:blip r:embed="rId4"/>
          <a:stretch>
            <a:fillRect/>
          </a:stretch>
        </p:blipFill>
        <p:spPr>
          <a:xfrm>
            <a:off x="3265846" y="2253179"/>
            <a:ext cx="2552359" cy="2297127"/>
          </a:xfrm>
          <a:prstGeom prst="rect">
            <a:avLst/>
          </a:prstGeom>
        </p:spPr>
      </p:pic>
      <p:pic>
        <p:nvPicPr>
          <p:cNvPr id="9" name="Picture 8">
            <a:extLst>
              <a:ext uri="{FF2B5EF4-FFF2-40B4-BE49-F238E27FC236}">
                <a16:creationId xmlns:a16="http://schemas.microsoft.com/office/drawing/2014/main" id="{746C5DE6-08AD-307E-A741-7893F385336F}"/>
              </a:ext>
            </a:extLst>
          </p:cNvPr>
          <p:cNvPicPr>
            <a:picLocks noChangeAspect="1"/>
          </p:cNvPicPr>
          <p:nvPr/>
        </p:nvPicPr>
        <p:blipFill>
          <a:blip r:embed="rId5"/>
          <a:stretch>
            <a:fillRect/>
          </a:stretch>
        </p:blipFill>
        <p:spPr>
          <a:xfrm>
            <a:off x="5883702" y="4519138"/>
            <a:ext cx="2753916" cy="2173582"/>
          </a:xfrm>
          <a:prstGeom prst="rect">
            <a:avLst/>
          </a:prstGeom>
        </p:spPr>
      </p:pic>
      <p:pic>
        <p:nvPicPr>
          <p:cNvPr id="11" name="Picture 10">
            <a:extLst>
              <a:ext uri="{FF2B5EF4-FFF2-40B4-BE49-F238E27FC236}">
                <a16:creationId xmlns:a16="http://schemas.microsoft.com/office/drawing/2014/main" id="{F80E489C-7108-3321-DDFD-9DB58B914471}"/>
              </a:ext>
            </a:extLst>
          </p:cNvPr>
          <p:cNvPicPr>
            <a:picLocks noChangeAspect="1"/>
          </p:cNvPicPr>
          <p:nvPr/>
        </p:nvPicPr>
        <p:blipFill>
          <a:blip r:embed="rId6"/>
          <a:stretch>
            <a:fillRect/>
          </a:stretch>
        </p:blipFill>
        <p:spPr>
          <a:xfrm>
            <a:off x="5813051" y="2243655"/>
            <a:ext cx="2721779" cy="2282881"/>
          </a:xfrm>
          <a:prstGeom prst="rect">
            <a:avLst/>
          </a:prstGeom>
        </p:spPr>
      </p:pic>
      <p:pic>
        <p:nvPicPr>
          <p:cNvPr id="13" name="Picture 12">
            <a:extLst>
              <a:ext uri="{FF2B5EF4-FFF2-40B4-BE49-F238E27FC236}">
                <a16:creationId xmlns:a16="http://schemas.microsoft.com/office/drawing/2014/main" id="{A5663ED2-3FA2-FD86-1776-AA056DE52D0D}"/>
              </a:ext>
            </a:extLst>
          </p:cNvPr>
          <p:cNvPicPr>
            <a:picLocks noChangeAspect="1"/>
          </p:cNvPicPr>
          <p:nvPr/>
        </p:nvPicPr>
        <p:blipFill>
          <a:blip r:embed="rId7"/>
          <a:stretch>
            <a:fillRect/>
          </a:stretch>
        </p:blipFill>
        <p:spPr>
          <a:xfrm>
            <a:off x="8536473" y="2243655"/>
            <a:ext cx="2552153" cy="2297126"/>
          </a:xfrm>
          <a:prstGeom prst="rect">
            <a:avLst/>
          </a:prstGeom>
        </p:spPr>
      </p:pic>
      <p:sp>
        <p:nvSpPr>
          <p:cNvPr id="3" name="TextBox 2">
            <a:extLst>
              <a:ext uri="{FF2B5EF4-FFF2-40B4-BE49-F238E27FC236}">
                <a16:creationId xmlns:a16="http://schemas.microsoft.com/office/drawing/2014/main" id="{10E15174-B8D1-1AF3-41D6-AC62E784F62A}"/>
              </a:ext>
            </a:extLst>
          </p:cNvPr>
          <p:cNvSpPr txBox="1"/>
          <p:nvPr/>
        </p:nvSpPr>
        <p:spPr>
          <a:xfrm>
            <a:off x="3930751" y="3094420"/>
            <a:ext cx="829634"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Crime</a:t>
            </a:r>
          </a:p>
        </p:txBody>
      </p:sp>
      <p:sp>
        <p:nvSpPr>
          <p:cNvPr id="6" name="TextBox 5">
            <a:extLst>
              <a:ext uri="{FF2B5EF4-FFF2-40B4-BE49-F238E27FC236}">
                <a16:creationId xmlns:a16="http://schemas.microsoft.com/office/drawing/2014/main" id="{02157F9D-C7CC-8383-23C8-A38AACFB8D5C}"/>
              </a:ext>
            </a:extLst>
          </p:cNvPr>
          <p:cNvSpPr txBox="1"/>
          <p:nvPr/>
        </p:nvSpPr>
        <p:spPr>
          <a:xfrm>
            <a:off x="7158179" y="2396829"/>
            <a:ext cx="936309"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911</a:t>
            </a:r>
            <a:r>
              <a:rPr lang="en-CA" sz="1600" b="1" dirty="0">
                <a:solidFill>
                  <a:srgbClr val="0F1115"/>
                </a:solidFill>
                <a:effectLst/>
                <a:latin typeface="Times New Roman" panose="02020603050405020304" pitchFamily="18" charset="0"/>
                <a:cs typeface="Times New Roman" panose="02020603050405020304" pitchFamily="18" charset="0"/>
              </a:rPr>
              <a:t> </a:t>
            </a:r>
            <a:r>
              <a:rPr lang="en-CA" sz="1400" b="1" dirty="0">
                <a:solidFill>
                  <a:srgbClr val="0F1115"/>
                </a:solidFill>
                <a:latin typeface="Times New Roman" panose="02020603050405020304" pitchFamily="18" charset="0"/>
                <a:cs typeface="Times New Roman" panose="02020603050405020304" pitchFamily="18" charset="0"/>
              </a:rPr>
              <a:t>Call</a:t>
            </a:r>
          </a:p>
        </p:txBody>
      </p:sp>
      <p:sp>
        <p:nvSpPr>
          <p:cNvPr id="7" name="TextBox 6">
            <a:extLst>
              <a:ext uri="{FF2B5EF4-FFF2-40B4-BE49-F238E27FC236}">
                <a16:creationId xmlns:a16="http://schemas.microsoft.com/office/drawing/2014/main" id="{446FDC63-F64C-4320-70EB-2CFD7A9F58AE}"/>
              </a:ext>
            </a:extLst>
          </p:cNvPr>
          <p:cNvSpPr txBox="1"/>
          <p:nvPr/>
        </p:nvSpPr>
        <p:spPr>
          <a:xfrm>
            <a:off x="8704362" y="2308485"/>
            <a:ext cx="2144613" cy="336439"/>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effectLst/>
                <a:latin typeface="Times New Roman" panose="02020603050405020304" pitchFamily="18" charset="0"/>
                <a:cs typeface="Times New Roman" panose="02020603050405020304" pitchFamily="18" charset="0"/>
              </a:rPr>
              <a:t>Staff Overtime/Shortage</a:t>
            </a:r>
            <a:endParaRPr lang="en-CA" sz="1100" b="0" i="0" dirty="0">
              <a:solidFill>
                <a:srgbClr val="0F1115"/>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4061EA-2D17-5C07-C270-438526F9C044}"/>
              </a:ext>
            </a:extLst>
          </p:cNvPr>
          <p:cNvSpPr txBox="1"/>
          <p:nvPr/>
        </p:nvSpPr>
        <p:spPr>
          <a:xfrm>
            <a:off x="6547919" y="4814530"/>
            <a:ext cx="1685276"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Staffing Bottleneck</a:t>
            </a:r>
          </a:p>
        </p:txBody>
      </p:sp>
      <p:pic>
        <p:nvPicPr>
          <p:cNvPr id="12" name="Picture 11">
            <a:extLst>
              <a:ext uri="{FF2B5EF4-FFF2-40B4-BE49-F238E27FC236}">
                <a16:creationId xmlns:a16="http://schemas.microsoft.com/office/drawing/2014/main" id="{6E284B49-ED9D-5BDB-99BD-D82E59D60C7C}"/>
              </a:ext>
            </a:extLst>
          </p:cNvPr>
          <p:cNvPicPr>
            <a:picLocks noChangeAspect="1"/>
          </p:cNvPicPr>
          <p:nvPr/>
        </p:nvPicPr>
        <p:blipFill>
          <a:blip r:embed="rId8"/>
          <a:stretch>
            <a:fillRect/>
          </a:stretch>
        </p:blipFill>
        <p:spPr>
          <a:xfrm>
            <a:off x="3274195" y="4537366"/>
            <a:ext cx="2611236" cy="2159337"/>
          </a:xfrm>
          <a:prstGeom prst="rect">
            <a:avLst/>
          </a:prstGeom>
        </p:spPr>
      </p:pic>
      <p:sp>
        <p:nvSpPr>
          <p:cNvPr id="16" name="TextBox 15">
            <a:extLst>
              <a:ext uri="{FF2B5EF4-FFF2-40B4-BE49-F238E27FC236}">
                <a16:creationId xmlns:a16="http://schemas.microsoft.com/office/drawing/2014/main" id="{EDD81E2F-C5F6-60EE-A86E-8E2E0A38C5A1}"/>
              </a:ext>
            </a:extLst>
          </p:cNvPr>
          <p:cNvSpPr txBox="1"/>
          <p:nvPr/>
        </p:nvSpPr>
        <p:spPr>
          <a:xfrm>
            <a:off x="9845207" y="5291959"/>
            <a:ext cx="879943" cy="336439"/>
          </a:xfrm>
          <a:prstGeom prst="rect">
            <a:avLst/>
          </a:prstGeom>
          <a:noFill/>
        </p:spPr>
        <p:txBody>
          <a:bodyPr wrap="square">
            <a:spAutoFit/>
          </a:bodyPr>
          <a:lstStyle/>
          <a:p>
            <a:pPr>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Staffing</a:t>
            </a:r>
          </a:p>
        </p:txBody>
      </p:sp>
      <p:sp>
        <p:nvSpPr>
          <p:cNvPr id="17" name="TextBox 16">
            <a:extLst>
              <a:ext uri="{FF2B5EF4-FFF2-40B4-BE49-F238E27FC236}">
                <a16:creationId xmlns:a16="http://schemas.microsoft.com/office/drawing/2014/main" id="{2196403B-A17A-2E79-AE78-E519BB03FB30}"/>
              </a:ext>
            </a:extLst>
          </p:cNvPr>
          <p:cNvSpPr txBox="1"/>
          <p:nvPr/>
        </p:nvSpPr>
        <p:spPr>
          <a:xfrm>
            <a:off x="4366090" y="4541409"/>
            <a:ext cx="1319933"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Risk Factors</a:t>
            </a:r>
          </a:p>
        </p:txBody>
      </p:sp>
      <p:pic>
        <p:nvPicPr>
          <p:cNvPr id="33" name="Picture 32">
            <a:extLst>
              <a:ext uri="{FF2B5EF4-FFF2-40B4-BE49-F238E27FC236}">
                <a16:creationId xmlns:a16="http://schemas.microsoft.com/office/drawing/2014/main" id="{E71BB462-2132-DC58-6DC8-1F0A78C89DBD}"/>
              </a:ext>
            </a:extLst>
          </p:cNvPr>
          <p:cNvPicPr>
            <a:picLocks noChangeAspect="1"/>
          </p:cNvPicPr>
          <p:nvPr/>
        </p:nvPicPr>
        <p:blipFill>
          <a:blip r:embed="rId9"/>
          <a:stretch>
            <a:fillRect/>
          </a:stretch>
        </p:blipFill>
        <p:spPr>
          <a:xfrm>
            <a:off x="1062021" y="4497774"/>
            <a:ext cx="2210061" cy="2184410"/>
          </a:xfrm>
          <a:prstGeom prst="rect">
            <a:avLst/>
          </a:prstGeom>
        </p:spPr>
      </p:pic>
      <p:sp>
        <p:nvSpPr>
          <p:cNvPr id="34" name="TextBox 33">
            <a:extLst>
              <a:ext uri="{FF2B5EF4-FFF2-40B4-BE49-F238E27FC236}">
                <a16:creationId xmlns:a16="http://schemas.microsoft.com/office/drawing/2014/main" id="{2C648B85-50D2-B8E5-A39C-808FF5AA20E1}"/>
              </a:ext>
            </a:extLst>
          </p:cNvPr>
          <p:cNvSpPr txBox="1"/>
          <p:nvPr/>
        </p:nvSpPr>
        <p:spPr>
          <a:xfrm>
            <a:off x="1491099" y="4531959"/>
            <a:ext cx="2077028"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Operational Correlation</a:t>
            </a:r>
          </a:p>
        </p:txBody>
      </p:sp>
      <p:pic>
        <p:nvPicPr>
          <p:cNvPr id="20" name="Picture 19">
            <a:extLst>
              <a:ext uri="{FF2B5EF4-FFF2-40B4-BE49-F238E27FC236}">
                <a16:creationId xmlns:a16="http://schemas.microsoft.com/office/drawing/2014/main" id="{042D52D6-074C-2B60-2DF9-DFE9F8AB0556}"/>
              </a:ext>
            </a:extLst>
          </p:cNvPr>
          <p:cNvPicPr>
            <a:picLocks noChangeAspect="1"/>
          </p:cNvPicPr>
          <p:nvPr/>
        </p:nvPicPr>
        <p:blipFill>
          <a:blip r:embed="rId10"/>
          <a:stretch>
            <a:fillRect/>
          </a:stretch>
        </p:blipFill>
        <p:spPr>
          <a:xfrm>
            <a:off x="1068297" y="2260628"/>
            <a:ext cx="2233982" cy="2237146"/>
          </a:xfrm>
          <a:prstGeom prst="rect">
            <a:avLst/>
          </a:prstGeom>
        </p:spPr>
      </p:pic>
    </p:spTree>
    <p:extLst>
      <p:ext uri="{BB962C8B-B14F-4D97-AF65-F5344CB8AC3E}">
        <p14:creationId xmlns:p14="http://schemas.microsoft.com/office/powerpoint/2010/main" val="525809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CF4D-BD00-2CE7-E765-464371DE43C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Yearly Crime Trends &amp; The 2024 Anomaly</a:t>
            </a:r>
            <a:endParaRPr lang="en-CA" b="1" dirty="0"/>
          </a:p>
        </p:txBody>
      </p:sp>
      <p:sp>
        <p:nvSpPr>
          <p:cNvPr id="3" name="Date Placeholder 2">
            <a:extLst>
              <a:ext uri="{FF2B5EF4-FFF2-40B4-BE49-F238E27FC236}">
                <a16:creationId xmlns:a16="http://schemas.microsoft.com/office/drawing/2014/main" id="{A815B4B6-39F8-FACF-2139-8DECD35C74BE}"/>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E4270CB4-3994-C6B5-7A33-8B8CC6DC570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F88C8B73-3B1F-0E49-8F32-26D9AE22DFA0}"/>
              </a:ext>
            </a:extLst>
          </p:cNvPr>
          <p:cNvSpPr>
            <a:spLocks noGrp="1"/>
          </p:cNvSpPr>
          <p:nvPr>
            <p:ph type="sldNum" sz="quarter" idx="12"/>
          </p:nvPr>
        </p:nvSpPr>
        <p:spPr/>
        <p:txBody>
          <a:bodyPr/>
          <a:lstStyle/>
          <a:p>
            <a:fld id="{C1FF6DA9-008F-8B48-92A6-B652298478BF}" type="slidenum">
              <a:rPr lang="en-US" smtClean="0"/>
              <a:t>7</a:t>
            </a:fld>
            <a:endParaRPr lang="en-US"/>
          </a:p>
        </p:txBody>
      </p:sp>
      <p:pic>
        <p:nvPicPr>
          <p:cNvPr id="7" name="Picture 6" descr="image.png"/>
          <p:cNvPicPr>
            <a:picLocks noChangeAspect="1"/>
          </p:cNvPicPr>
          <p:nvPr/>
        </p:nvPicPr>
        <p:blipFill>
          <a:blip r:embed="rId3"/>
          <a:stretch>
            <a:fillRect/>
          </a:stretch>
        </p:blipFill>
        <p:spPr>
          <a:xfrm>
            <a:off x="6419849" y="3786150"/>
            <a:ext cx="5109116" cy="2859778"/>
          </a:xfrm>
          <a:prstGeom prst="rect">
            <a:avLst/>
          </a:prstGeom>
        </p:spPr>
      </p:pic>
      <p:sp>
        <p:nvSpPr>
          <p:cNvPr id="8" name="TextBox 7"/>
          <p:cNvSpPr txBox="1"/>
          <p:nvPr/>
        </p:nvSpPr>
        <p:spPr>
          <a:xfrm>
            <a:off x="6781800" y="1268928"/>
            <a:ext cx="4600575" cy="2308324"/>
          </a:xfrm>
          <a:prstGeom prst="rect">
            <a:avLst/>
          </a:prstGeom>
          <a:noFill/>
        </p:spPr>
        <p:txBody>
          <a:bodyPr wrap="square">
            <a:spAutoFit/>
          </a:bodyPr>
          <a:lstStyle/>
          <a:p>
            <a:r>
              <a:rPr lang="en-CA" sz="1200" b="1" dirty="0">
                <a:latin typeface="Times New Roman" panose="02020603050405020304" pitchFamily="18" charset="0"/>
                <a:cs typeface="Times New Roman" panose="02020603050405020304" pitchFamily="18" charset="0"/>
              </a:rPr>
              <a:t>Primary Drivers of the 2024 Anomaly:</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A significant surge in </a:t>
            </a:r>
            <a:r>
              <a:rPr lang="en-CA" sz="1200" b="1" dirty="0">
                <a:latin typeface="Times New Roman" panose="02020603050405020304" pitchFamily="18" charset="0"/>
                <a:cs typeface="Times New Roman" panose="02020603050405020304" pitchFamily="18" charset="0"/>
              </a:rPr>
              <a:t>violent crime, particularly gun violence.</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b="1" dirty="0">
                <a:latin typeface="Times New Roman" panose="02020603050405020304" pitchFamily="18" charset="0"/>
                <a:cs typeface="Times New Roman" panose="02020603050405020304" pitchFamily="18" charset="0"/>
              </a:rPr>
              <a:t>Organized crime activity</a:t>
            </a:r>
            <a:r>
              <a:rPr lang="en-CA" sz="1200" dirty="0">
                <a:latin typeface="Times New Roman" panose="02020603050405020304" pitchFamily="18" charset="0"/>
                <a:cs typeface="Times New Roman" panose="02020603050405020304" pitchFamily="18" charset="0"/>
              </a:rPr>
              <a:t> driving nationwide increases in auto theft.</a:t>
            </a:r>
          </a:p>
          <a:p>
            <a:pPr marL="285750" indent="-285750">
              <a:buFont typeface="Arial" panose="020B0604020202020204" pitchFamily="34" charset="0"/>
              <a:buChar char="•"/>
            </a:pPr>
            <a:r>
              <a:rPr lang="en-CA" sz="1200" b="1" dirty="0">
                <a:latin typeface="Times New Roman" panose="02020603050405020304" pitchFamily="18" charset="0"/>
                <a:cs typeface="Times New Roman" panose="02020603050405020304" pitchFamily="18" charset="0"/>
              </a:rPr>
              <a:t>Ongoing conflicts within the tow truck industry</a:t>
            </a:r>
            <a:r>
              <a:rPr lang="en-CA" sz="1200" dirty="0">
                <a:latin typeface="Times New Roman" panose="02020603050405020304" pitchFamily="18" charset="0"/>
                <a:cs typeface="Times New Roman" panose="02020603050405020304" pitchFamily="18" charset="0"/>
              </a:rPr>
              <a:t>, leading to gun violence and arson.</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Proliferation of </a:t>
            </a:r>
            <a:r>
              <a:rPr lang="en-CA" sz="1200" b="1" dirty="0">
                <a:latin typeface="Times New Roman" panose="02020603050405020304" pitchFamily="18" charset="0"/>
                <a:cs typeface="Times New Roman" panose="02020603050405020304" pitchFamily="18" charset="0"/>
              </a:rPr>
              <a:t>illegal firearms.</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Challenges related to the national bail system for firearm offences.</a:t>
            </a:r>
          </a:p>
          <a:p>
            <a:r>
              <a:rPr lang="en-CA" sz="1200" b="1" dirty="0">
                <a:latin typeface="Times New Roman" panose="02020603050405020304" pitchFamily="18" charset="0"/>
                <a:cs typeface="Times New Roman" panose="02020603050405020304" pitchFamily="18" charset="0"/>
              </a:rPr>
              <a:t>Implication:</a:t>
            </a:r>
          </a:p>
          <a:p>
            <a:r>
              <a:rPr lang="en-CA" sz="1200" dirty="0">
                <a:latin typeface="Times New Roman" panose="02020603050405020304" pitchFamily="18" charset="0"/>
                <a:cs typeface="Times New Roman" panose="02020603050405020304" pitchFamily="18" charset="0"/>
              </a:rPr>
              <a:t>These drivers converged to create a 'storm,' overwhelming existing systems and exposing critical vulnerabilities in our resource allocation, particularly in District 4.</a:t>
            </a:r>
          </a:p>
        </p:txBody>
      </p:sp>
      <p:pic>
        <p:nvPicPr>
          <p:cNvPr id="9" name="Picture 8">
            <a:extLst>
              <a:ext uri="{FF2B5EF4-FFF2-40B4-BE49-F238E27FC236}">
                <a16:creationId xmlns:a16="http://schemas.microsoft.com/office/drawing/2014/main" id="{191A42A5-0A2E-AD12-6BD5-EAADFF3A1CC6}"/>
              </a:ext>
            </a:extLst>
          </p:cNvPr>
          <p:cNvPicPr>
            <a:picLocks noChangeAspect="1"/>
          </p:cNvPicPr>
          <p:nvPr/>
        </p:nvPicPr>
        <p:blipFill>
          <a:blip r:embed="rId4"/>
          <a:stretch>
            <a:fillRect/>
          </a:stretch>
        </p:blipFill>
        <p:spPr>
          <a:xfrm>
            <a:off x="238124" y="1338224"/>
            <a:ext cx="6181725" cy="5321337"/>
          </a:xfrm>
          <a:prstGeom prst="rect">
            <a:avLst/>
          </a:prstGeom>
        </p:spPr>
      </p:pic>
    </p:spTree>
    <p:extLst>
      <p:ext uri="{BB962C8B-B14F-4D97-AF65-F5344CB8AC3E}">
        <p14:creationId xmlns:p14="http://schemas.microsoft.com/office/powerpoint/2010/main" val="3706230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3DD8-1C36-EDC7-15A7-71F747BC9310}"/>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2024 Crime Surge: Key Drivers</a:t>
            </a:r>
          </a:p>
        </p:txBody>
      </p:sp>
      <p:sp>
        <p:nvSpPr>
          <p:cNvPr id="3" name="Date Placeholder 2">
            <a:extLst>
              <a:ext uri="{FF2B5EF4-FFF2-40B4-BE49-F238E27FC236}">
                <a16:creationId xmlns:a16="http://schemas.microsoft.com/office/drawing/2014/main" id="{E23E5BDD-B8D7-FF4A-C874-4EFFE8893751}"/>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2D0B2005-0414-6575-1DEE-3CD85F2EA8C9}"/>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D25C1D73-4CA6-A29E-3ABF-E78BB588F791}"/>
              </a:ext>
            </a:extLst>
          </p:cNvPr>
          <p:cNvSpPr>
            <a:spLocks noGrp="1"/>
          </p:cNvSpPr>
          <p:nvPr>
            <p:ph type="sldNum" sz="quarter" idx="12"/>
          </p:nvPr>
        </p:nvSpPr>
        <p:spPr/>
        <p:txBody>
          <a:bodyPr/>
          <a:lstStyle/>
          <a:p>
            <a:fld id="{C1FF6DA9-008F-8B48-92A6-B652298478BF}" type="slidenum">
              <a:rPr lang="en-US" smtClean="0"/>
              <a:t>8</a:t>
            </a:fld>
            <a:endParaRPr lang="en-US"/>
          </a:p>
        </p:txBody>
      </p:sp>
      <p:pic>
        <p:nvPicPr>
          <p:cNvPr id="13" name="Picture 12">
            <a:extLst>
              <a:ext uri="{FF2B5EF4-FFF2-40B4-BE49-F238E27FC236}">
                <a16:creationId xmlns:a16="http://schemas.microsoft.com/office/drawing/2014/main" id="{A621269D-3812-162E-AF3B-8DB7987392BD}"/>
              </a:ext>
            </a:extLst>
          </p:cNvPr>
          <p:cNvPicPr>
            <a:picLocks noChangeAspect="1"/>
          </p:cNvPicPr>
          <p:nvPr/>
        </p:nvPicPr>
        <p:blipFill>
          <a:blip r:embed="rId3"/>
          <a:stretch>
            <a:fillRect/>
          </a:stretch>
        </p:blipFill>
        <p:spPr>
          <a:xfrm>
            <a:off x="55067" y="1824881"/>
            <a:ext cx="7688758" cy="4613626"/>
          </a:xfrm>
          <a:prstGeom prst="rect">
            <a:avLst/>
          </a:prstGeom>
        </p:spPr>
      </p:pic>
      <p:sp>
        <p:nvSpPr>
          <p:cNvPr id="15" name="TextBox 14">
            <a:extLst>
              <a:ext uri="{FF2B5EF4-FFF2-40B4-BE49-F238E27FC236}">
                <a16:creationId xmlns:a16="http://schemas.microsoft.com/office/drawing/2014/main" id="{80A00AFC-BCDA-D78A-06C0-6EA6DEDB4468}"/>
              </a:ext>
            </a:extLst>
          </p:cNvPr>
          <p:cNvSpPr txBox="1"/>
          <p:nvPr/>
        </p:nvSpPr>
        <p:spPr>
          <a:xfrm>
            <a:off x="7743825" y="1824881"/>
            <a:ext cx="4448175" cy="4493538"/>
          </a:xfrm>
          <a:prstGeom prst="rect">
            <a:avLst/>
          </a:prstGeom>
          <a:noFill/>
        </p:spPr>
        <p:txBody>
          <a:bodyPr wrap="square">
            <a:spAutoFit/>
          </a:bodyPr>
          <a:lstStyle/>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KEY DRIVER ANALYSIS: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Auto Theft: +268.6%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Gun Violence: +223.8%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+197.0% (VERY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Assault: +134.3%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Property Crime: +107.4%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Drug Offenses: +71.6%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GEOGRAPHIC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4 (Vaughan): EPICENTER - Highest intensity across all drivers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2: Organized crime hub - Secondary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3: Auto theft concentration - Tertiary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TEMPORAL SHIFTS: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Evening hours (18:00-23:59): ~35% increase in relative activity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Overnight hours (00:00-05:59): New crime patterns established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Summer months (Jul-Sep): Peak surge period identified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SEVERITY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Violent crimes: 150%+ increase in absolute numbers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High-severity incidents: 100%+ increase in proportion</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involvement: Primary driver of severity increase</a:t>
            </a:r>
          </a:p>
          <a:p>
            <a:pPr>
              <a:buNone/>
            </a:pPr>
            <a:r>
              <a:rPr lang="en-CA" sz="1100" b="1" kern="100" dirty="0">
                <a:effectLst/>
                <a:latin typeface="Times New Roman" panose="02020603050405020304" pitchFamily="18" charset="0"/>
                <a:ea typeface="Aptos" panose="020B0004020202020204" pitchFamily="34" charset="0"/>
                <a:cs typeface="Times New Roman" panose="02020603050405020304" pitchFamily="18" charset="0"/>
              </a:rPr>
              <a:t>STRATEGIC IMPLICATIONS</a:t>
            </a:r>
            <a:r>
              <a:rPr lang="en-CA" sz="1100" b="1" kern="100" dirty="0">
                <a:latin typeface="Times New Roman" panose="02020603050405020304" pitchFamily="18" charset="0"/>
                <a:ea typeface="Aptos" panose="020B0004020202020204" pitchFamily="34" charset="0"/>
                <a:cs typeface="Times New Roman" panose="02020603050405020304" pitchFamily="18" charset="0"/>
              </a:rPr>
              <a:t>:</a:t>
            </a:r>
            <a:endParaRPr lang="en-CA" sz="11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t>
            </a:r>
            <a:r>
              <a:rPr lang="en-CA" sz="1100" kern="100" dirty="0">
                <a:latin typeface="Times New Roman" panose="02020603050405020304" pitchFamily="18" charset="0"/>
                <a:cs typeface="Times New Roman" panose="02020603050405020304" pitchFamily="18" charset="0"/>
              </a:rPr>
              <a:t>IMMEDIATE: Deploy 60% of new tactical unit capacity and 50% 	of organized crime investigative resources to District 4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TIMING: Enhance evening/overnight patrol coverage by 40%</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TARGETING: Disrupt organized auto theft networks as priority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PLANNING: Implement summer surge response plan for 2025</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PREVENTION: Address root causes of gun violence spike</a:t>
            </a:r>
          </a:p>
        </p:txBody>
      </p:sp>
    </p:spTree>
    <p:extLst>
      <p:ext uri="{BB962C8B-B14F-4D97-AF65-F5344CB8AC3E}">
        <p14:creationId xmlns:p14="http://schemas.microsoft.com/office/powerpoint/2010/main" val="2748133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F8F79-A3C7-1D22-26B7-A77B7ACA1A8B}"/>
              </a:ext>
            </a:extLst>
          </p:cNvPr>
          <p:cNvSpPr>
            <a:spLocks noGrp="1"/>
          </p:cNvSpPr>
          <p:nvPr>
            <p:ph type="title"/>
          </p:nvPr>
        </p:nvSpPr>
        <p:spPr/>
        <p:txBody>
          <a:bodyPr>
            <a:noAutofit/>
          </a:bodyPr>
          <a:lstStyle/>
          <a:p>
            <a:r>
              <a:rPr lang="en-CA" sz="3600" b="1" dirty="0">
                <a:latin typeface="Times New Roman" panose="02020603050405020304" pitchFamily="18" charset="0"/>
                <a:cs typeface="Times New Roman" panose="02020603050405020304" pitchFamily="18" charset="0"/>
              </a:rPr>
              <a:t>Concluding Insight into Multiple Data Factors </a:t>
            </a:r>
          </a:p>
        </p:txBody>
      </p:sp>
      <p:sp>
        <p:nvSpPr>
          <p:cNvPr id="3" name="Date Placeholder 2">
            <a:extLst>
              <a:ext uri="{FF2B5EF4-FFF2-40B4-BE49-F238E27FC236}">
                <a16:creationId xmlns:a16="http://schemas.microsoft.com/office/drawing/2014/main" id="{031CA6C5-7984-3C84-ACC7-3EAF5CACB584}"/>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45C7105C-0E48-0F6E-0F83-AB5B189A8906}"/>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1F47CAF4-C2B0-6FDD-E88C-51BD346B1319}"/>
              </a:ext>
            </a:extLst>
          </p:cNvPr>
          <p:cNvSpPr>
            <a:spLocks noGrp="1"/>
          </p:cNvSpPr>
          <p:nvPr>
            <p:ph type="sldNum" sz="quarter" idx="12"/>
          </p:nvPr>
        </p:nvSpPr>
        <p:spPr/>
        <p:txBody>
          <a:bodyPr/>
          <a:lstStyle/>
          <a:p>
            <a:fld id="{C1FF6DA9-008F-8B48-92A6-B652298478BF}" type="slidenum">
              <a:rPr lang="en-US" smtClean="0"/>
              <a:t>9</a:t>
            </a:fld>
            <a:endParaRPr lang="en-US"/>
          </a:p>
        </p:txBody>
      </p:sp>
      <p:pic>
        <p:nvPicPr>
          <p:cNvPr id="7" name="Picture 6">
            <a:extLst>
              <a:ext uri="{FF2B5EF4-FFF2-40B4-BE49-F238E27FC236}">
                <a16:creationId xmlns:a16="http://schemas.microsoft.com/office/drawing/2014/main" id="{35D661E7-A4D1-41A8-C2AD-9E8963A05C63}"/>
              </a:ext>
            </a:extLst>
          </p:cNvPr>
          <p:cNvPicPr>
            <a:picLocks noChangeAspect="1"/>
          </p:cNvPicPr>
          <p:nvPr/>
        </p:nvPicPr>
        <p:blipFill>
          <a:blip r:embed="rId3"/>
          <a:stretch>
            <a:fillRect/>
          </a:stretch>
        </p:blipFill>
        <p:spPr>
          <a:xfrm>
            <a:off x="609600" y="1343026"/>
            <a:ext cx="5998590" cy="5339216"/>
          </a:xfrm>
          <a:prstGeom prst="rect">
            <a:avLst/>
          </a:prstGeom>
        </p:spPr>
      </p:pic>
      <p:pic>
        <p:nvPicPr>
          <p:cNvPr id="9" name="Picture 8">
            <a:extLst>
              <a:ext uri="{FF2B5EF4-FFF2-40B4-BE49-F238E27FC236}">
                <a16:creationId xmlns:a16="http://schemas.microsoft.com/office/drawing/2014/main" id="{A7530F39-A099-146F-7084-198C3B90D220}"/>
              </a:ext>
            </a:extLst>
          </p:cNvPr>
          <p:cNvPicPr>
            <a:picLocks noChangeAspect="1"/>
          </p:cNvPicPr>
          <p:nvPr/>
        </p:nvPicPr>
        <p:blipFill>
          <a:blip r:embed="rId4"/>
          <a:stretch>
            <a:fillRect/>
          </a:stretch>
        </p:blipFill>
        <p:spPr>
          <a:xfrm>
            <a:off x="3057073" y="1819025"/>
            <a:ext cx="1438476" cy="1076475"/>
          </a:xfrm>
          <a:prstGeom prst="rect">
            <a:avLst/>
          </a:prstGeom>
        </p:spPr>
      </p:pic>
      <p:sp>
        <p:nvSpPr>
          <p:cNvPr id="11" name="TextBox 10">
            <a:extLst>
              <a:ext uri="{FF2B5EF4-FFF2-40B4-BE49-F238E27FC236}">
                <a16:creationId xmlns:a16="http://schemas.microsoft.com/office/drawing/2014/main" id="{0C2328C5-DEA2-E889-AC94-F39658F50F38}"/>
              </a:ext>
            </a:extLst>
          </p:cNvPr>
          <p:cNvSpPr txBox="1"/>
          <p:nvPr/>
        </p:nvSpPr>
        <p:spPr>
          <a:xfrm>
            <a:off x="6943023" y="1271570"/>
            <a:ext cx="4755641" cy="5570756"/>
          </a:xfrm>
          <a:prstGeom prst="rect">
            <a:avLst/>
          </a:prstGeom>
          <a:noFill/>
        </p:spPr>
        <p:txBody>
          <a:bodyPr wrap="square">
            <a:spAutoFit/>
          </a:bodyPr>
          <a:lstStyle/>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Top Predictive Factors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Historical Patterns 	(68.3% of predictive power)</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Temporal Factors 	(18.1%)</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Weather Factors 	(6.5%)</a:t>
            </a: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Strategic Insights</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1. Historical Patterns Dominate</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2. Temporal Factors Matter</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3. Weather Has Moderate Impact</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4. External Data Sources Add Value</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911 Calls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Community Safety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Road Safety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Weather data</a:t>
            </a: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Recommended Next Steps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Focus on the top 6 factors that explain 80% of predictive power</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rolling 7-day monitoring for proactive resource planning</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Develop weekly pattern analysis for different crime types</a:t>
            </a: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Enhancement Opportunities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holiday and special event indicators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Incorporate economic indicators (unemployment, etc.)</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Include social media/sentiment analysis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school calendar effects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real-time updating of models</a:t>
            </a:r>
          </a:p>
          <a:p>
            <a:pPr lvl="0"/>
            <a:r>
              <a:rPr lang="en-CA" sz="1600" b="1" kern="100" dirty="0">
                <a:latin typeface="Times New Roman" panose="02020603050405020304" pitchFamily="18" charset="0"/>
                <a:cs typeface="Times New Roman" panose="02020603050405020304" pitchFamily="18" charset="0"/>
              </a:rPr>
              <a:t>Concluding Insight</a:t>
            </a:r>
          </a:p>
          <a:p>
            <a:pPr marL="171450" lvl="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This analysis confirms that while historical patterns are predictable, the 2024 surge was driven by factors outside these models (like organized crime), justifying our need for both predictive resource planning and targeted tactical interventions</a:t>
            </a:r>
          </a:p>
        </p:txBody>
      </p:sp>
    </p:spTree>
    <p:extLst>
      <p:ext uri="{BB962C8B-B14F-4D97-AF65-F5344CB8AC3E}">
        <p14:creationId xmlns:p14="http://schemas.microsoft.com/office/powerpoint/2010/main" val="1692511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5191</TotalTime>
  <Words>3661</Words>
  <Application>Microsoft Office PowerPoint</Application>
  <PresentationFormat>Widescreen</PresentationFormat>
  <Paragraphs>304</Paragraphs>
  <Slides>18</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Arial</vt:lpstr>
      <vt:lpstr>Calibri</vt:lpstr>
      <vt:lpstr>Symbol</vt:lpstr>
      <vt:lpstr>Times New Roman</vt:lpstr>
      <vt:lpstr>Wingdings</vt:lpstr>
      <vt:lpstr>Office Theme</vt:lpstr>
      <vt:lpstr>York Region Crime Analysis: A Data-Driven Plan for 2026</vt:lpstr>
      <vt:lpstr>Executive Summary</vt:lpstr>
      <vt:lpstr>Table of Contents</vt:lpstr>
      <vt:lpstr>Crime Trend (Temporal Patterns)</vt:lpstr>
      <vt:lpstr>Crime Category Distribution</vt:lpstr>
      <vt:lpstr>The Vicious Cycle of Crime and Staffing</vt:lpstr>
      <vt:lpstr>Yearly Crime Trends &amp; The 2024 Anomaly</vt:lpstr>
      <vt:lpstr>2024 Crime Surge: Key Drivers</vt:lpstr>
      <vt:lpstr>Concluding Insight into Multiple Data Factors </vt:lpstr>
      <vt:lpstr>Crime Time-Series Modeling</vt:lpstr>
      <vt:lpstr>Forecast: A Return to Growth in 2026 Demands Action</vt:lpstr>
      <vt:lpstr>PowerPoint Presentation</vt:lpstr>
      <vt:lpstr>York Region Police Operations Dashboard</vt:lpstr>
      <vt:lpstr>District 4 (Vaughan) Operational Summary  &amp; The Staffing Crisis</vt:lpstr>
      <vt:lpstr>District 4 (Vaughan) is the Epicenter of Risk</vt:lpstr>
      <vt:lpstr>The Staffing Crisis: 95% Legal Compliance Masks 54% Operational Readiness In District 4 (Vaughan)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Fuxi Ma</dc:creator>
  <cp:keywords/>
  <dc:description>generated using python-pptx</dc:description>
  <cp:lastModifiedBy>Fuxi Ma</cp:lastModifiedBy>
  <cp:revision>167</cp:revision>
  <dcterms:created xsi:type="dcterms:W3CDTF">2013-01-27T09:14:16Z</dcterms:created>
  <dcterms:modified xsi:type="dcterms:W3CDTF">2025-11-27T19:06:41Z</dcterms:modified>
  <cp:category/>
</cp:coreProperties>
</file>